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53"/>
  </p:notesMasterIdLst>
  <p:sldIdLst>
    <p:sldId id="324" r:id="rId2"/>
    <p:sldId id="332" r:id="rId3"/>
    <p:sldId id="333" r:id="rId4"/>
    <p:sldId id="344" r:id="rId5"/>
    <p:sldId id="345" r:id="rId6"/>
    <p:sldId id="325" r:id="rId7"/>
    <p:sldId id="326" r:id="rId8"/>
    <p:sldId id="301" r:id="rId9"/>
    <p:sldId id="304" r:id="rId10"/>
    <p:sldId id="308" r:id="rId11"/>
    <p:sldId id="307" r:id="rId12"/>
    <p:sldId id="309" r:id="rId13"/>
    <p:sldId id="310" r:id="rId14"/>
    <p:sldId id="311" r:id="rId15"/>
    <p:sldId id="312" r:id="rId16"/>
    <p:sldId id="306" r:id="rId17"/>
    <p:sldId id="305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34" r:id="rId28"/>
    <p:sldId id="336" r:id="rId29"/>
    <p:sldId id="335" r:id="rId30"/>
    <p:sldId id="337" r:id="rId31"/>
    <p:sldId id="338" r:id="rId32"/>
    <p:sldId id="339" r:id="rId33"/>
    <p:sldId id="340" r:id="rId34"/>
    <p:sldId id="341" r:id="rId35"/>
    <p:sldId id="342" r:id="rId36"/>
    <p:sldId id="343" r:id="rId37"/>
    <p:sldId id="303" r:id="rId38"/>
    <p:sldId id="329" r:id="rId39"/>
    <p:sldId id="293" r:id="rId40"/>
    <p:sldId id="330" r:id="rId41"/>
    <p:sldId id="294" r:id="rId42"/>
    <p:sldId id="296" r:id="rId43"/>
    <p:sldId id="331" r:id="rId44"/>
    <p:sldId id="302" r:id="rId45"/>
    <p:sldId id="313" r:id="rId46"/>
    <p:sldId id="297" r:id="rId47"/>
    <p:sldId id="299" r:id="rId48"/>
    <p:sldId id="298" r:id="rId49"/>
    <p:sldId id="323" r:id="rId50"/>
    <p:sldId id="327" r:id="rId51"/>
    <p:sldId id="328" r:id="rId52"/>
  </p:sldIdLst>
  <p:sldSz cx="9144000" cy="5143500" type="screen16x9"/>
  <p:notesSz cx="6858000" cy="9144000"/>
  <p:embeddedFontLst>
    <p:embeddedFont>
      <p:font typeface="Archivo" pitchFamily="2" charset="77"/>
      <p:regular r:id="rId54"/>
      <p:bold r:id="rId55"/>
      <p:italic r:id="rId56"/>
      <p:boldItalic r:id="rId57"/>
    </p:embeddedFont>
    <p:embeddedFont>
      <p:font typeface="Arial Unicode MS" panose="020B0604020202020204" pitchFamily="34" charset="-128"/>
      <p:regular r:id="rId58"/>
    </p:embeddedFont>
    <p:embeddedFont>
      <p:font typeface="Bebas Neue" panose="020B0606020202050201" pitchFamily="34" charset="77"/>
      <p:regular r:id="rId59"/>
    </p:embeddedFont>
    <p:embeddedFont>
      <p:font typeface="Exo 2" pitchFamily="2" charset="77"/>
      <p:regular r:id="rId60"/>
      <p:bold r:id="rId61"/>
      <p:italic r:id="rId62"/>
      <p:boldItalic r:id="rId63"/>
    </p:embeddedFont>
    <p:embeddedFont>
      <p:font typeface="Inter" panose="020F0502020204030204" pitchFamily="34" charset="0"/>
      <p:regular r:id="rId64"/>
      <p:bold r:id="rId65"/>
      <p:italic r:id="rId66"/>
      <p:boldItalic r:id="rId67"/>
    </p:embeddedFont>
    <p:embeddedFont>
      <p:font typeface="Inter Light" panose="020F0502020204030204" pitchFamily="34" charset="0"/>
      <p:regular r:id="rId68"/>
      <p:bold r:id="rId69"/>
      <p:italic r:id="rId70"/>
      <p:boldItalic r:id="rId71"/>
    </p:embeddedFont>
    <p:embeddedFont>
      <p:font typeface="Inter Medium" panose="020F0502020204030204" pitchFamily="34" charset="0"/>
      <p:regular r:id="rId72"/>
      <p:bold r:id="rId73"/>
      <p:italic r:id="rId74"/>
      <p:boldItalic r:id="rId75"/>
    </p:embeddedFont>
    <p:embeddedFont>
      <p:font typeface="Inter SemiBold" panose="020F0502020204030204" pitchFamily="34" charset="0"/>
      <p:regular r:id="rId76"/>
      <p:bold r:id="rId77"/>
      <p:italic r:id="rId78"/>
      <p:boldItalic r:id="rId79"/>
    </p:embeddedFont>
    <p:embeddedFont>
      <p:font typeface="Segoe UI" panose="020B0502040204020203" pitchFamily="34" charset="0"/>
      <p:regular r:id="rId80"/>
      <p:bold r:id="rId81"/>
      <p:italic r:id="rId82"/>
      <p:boldItalic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163C87-C25C-B84A-9C37-BF486706B689}" v="3042" dt="2025-02-16T14:04:44.058"/>
    <p1510:client id="{3CC6E014-3BEF-4D2D-A05E-644C556F6824}" v="653" dt="2025-02-16T13:39:03.438"/>
    <p1510:client id="{482FED70-E01E-C07A-5E72-57407E6F4C67}" v="26" dt="2025-02-16T11:34:21.788"/>
    <p1510:client id="{4B9D324B-629F-47E7-81F5-3A116692009F}" v="1491" dt="2025-02-16T11:43:31.752"/>
    <p1510:client id="{6BAE8D80-1098-C60B-4E4C-46DD634A779A}" v="144" dt="2025-02-16T10:14:19.300"/>
    <p1510:client id="{838FA4CF-F35D-F9D6-7D7B-BF65CD5E1786}" v="679" dt="2025-02-15T14:58:02.454"/>
    <p1510:client id="{D98D0AA4-9021-4C82-8B7E-8536D8A58BE5}" v="671" dt="2025-02-16T13:58:43.298"/>
  </p1510:revLst>
</p1510:revInfo>
</file>

<file path=ppt/tableStyles.xml><?xml version="1.0" encoding="utf-8"?>
<a:tblStyleLst xmlns:a="http://schemas.openxmlformats.org/drawingml/2006/main" def="{0621DDEF-0CF0-4191-8A29-91479AD32EEA}">
  <a:tblStyle styleId="{0621DDEF-0CF0-4191-8A29-91479AD32E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F62FC18-C4E6-4A6F-8034-97995A1DF4D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113A9D2-9D6B-4929-AA2D-F23B5EE8CBE7}" styleName="Themed Style 2 –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CAF9ED-07DC-4A11-8D7F-57B35C25682E}" styleName="Medium Style 1 –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7CE84F3-28C3-443E-9E96-99CF82512B78}" styleName="Dark Style 1 –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FD0F851-EC5A-4D38-B0AD-8093EC10F338}" styleName="Light Style 1 –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–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51"/>
  </p:normalViewPr>
  <p:slideViewPr>
    <p:cSldViewPr snapToGrid="0">
      <p:cViewPr>
        <p:scale>
          <a:sx n="139" d="100"/>
          <a:sy n="139" d="100"/>
        </p:scale>
        <p:origin x="54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74" Type="http://schemas.openxmlformats.org/officeDocument/2006/relationships/font" Target="fonts/font21.fntdata"/><Relationship Id="rId79" Type="http://schemas.openxmlformats.org/officeDocument/2006/relationships/font" Target="fonts/font26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77" Type="http://schemas.openxmlformats.org/officeDocument/2006/relationships/font" Target="fonts/font2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9.fntdata"/><Relationship Id="rId80" Type="http://schemas.openxmlformats.org/officeDocument/2006/relationships/font" Target="fonts/font27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font" Target="fonts/font17.fntdata"/><Relationship Id="rId75" Type="http://schemas.openxmlformats.org/officeDocument/2006/relationships/font" Target="fonts/font22.fntdata"/><Relationship Id="rId83" Type="http://schemas.openxmlformats.org/officeDocument/2006/relationships/font" Target="fonts/font30.fntdata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font" Target="fonts/font20.fntdata"/><Relationship Id="rId78" Type="http://schemas.openxmlformats.org/officeDocument/2006/relationships/font" Target="fonts/font25.fntdata"/><Relationship Id="rId81" Type="http://schemas.openxmlformats.org/officeDocument/2006/relationships/font" Target="fonts/font28.fntdata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76" Type="http://schemas.openxmlformats.org/officeDocument/2006/relationships/font" Target="fonts/font23.fntdata"/><Relationship Id="rId7" Type="http://schemas.openxmlformats.org/officeDocument/2006/relationships/slide" Target="slides/slide6.xml"/><Relationship Id="rId71" Type="http://schemas.openxmlformats.org/officeDocument/2006/relationships/font" Target="fonts/font1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3.fntdata"/><Relationship Id="rId87" Type="http://schemas.openxmlformats.org/officeDocument/2006/relationships/tableStyles" Target="tableStyles.xml"/><Relationship Id="rId61" Type="http://schemas.openxmlformats.org/officeDocument/2006/relationships/font" Target="fonts/font8.fntdata"/><Relationship Id="rId82" Type="http://schemas.openxmlformats.org/officeDocument/2006/relationships/font" Target="fonts/font2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41d6abe647_0_18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41d6abe647_0_18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>
          <a:extLst>
            <a:ext uri="{FF2B5EF4-FFF2-40B4-BE49-F238E27FC236}">
              <a16:creationId xmlns:a16="http://schemas.microsoft.com/office/drawing/2014/main" id="{52C02280-09EB-5CA8-0566-7B0C4DDE8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41d6abe647_0_18103:notes">
            <a:extLst>
              <a:ext uri="{FF2B5EF4-FFF2-40B4-BE49-F238E27FC236}">
                <a16:creationId xmlns:a16="http://schemas.microsoft.com/office/drawing/2014/main" id="{CC93B091-09E4-9DA6-0042-59DFF1A47D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41d6abe647_0_18103:notes">
            <a:extLst>
              <a:ext uri="{FF2B5EF4-FFF2-40B4-BE49-F238E27FC236}">
                <a16:creationId xmlns:a16="http://schemas.microsoft.com/office/drawing/2014/main" id="{F64FFCAD-53F6-4167-D18F-DA73F9A6FC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2362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>
          <a:extLst>
            <a:ext uri="{FF2B5EF4-FFF2-40B4-BE49-F238E27FC236}">
              <a16:creationId xmlns:a16="http://schemas.microsoft.com/office/drawing/2014/main" id="{E0D58C76-16F8-F870-C352-946B17BB3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41d6abe647_0_181:notes">
            <a:extLst>
              <a:ext uri="{FF2B5EF4-FFF2-40B4-BE49-F238E27FC236}">
                <a16:creationId xmlns:a16="http://schemas.microsoft.com/office/drawing/2014/main" id="{1A459E5C-0D01-B53D-CF1F-3B54C94311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41d6abe647_0_181:notes">
            <a:extLst>
              <a:ext uri="{FF2B5EF4-FFF2-40B4-BE49-F238E27FC236}">
                <a16:creationId xmlns:a16="http://schemas.microsoft.com/office/drawing/2014/main" id="{5B4AA908-53D4-A594-6AFA-05B2B9FDC0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9235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F0FAD3EF-60C2-0203-0E75-AF16B6249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41d6abe647_0_41:notes">
            <a:extLst>
              <a:ext uri="{FF2B5EF4-FFF2-40B4-BE49-F238E27FC236}">
                <a16:creationId xmlns:a16="http://schemas.microsoft.com/office/drawing/2014/main" id="{7560FDE2-B8A1-8776-4977-5C79738B48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41d6abe647_0_41:notes">
            <a:extLst>
              <a:ext uri="{FF2B5EF4-FFF2-40B4-BE49-F238E27FC236}">
                <a16:creationId xmlns:a16="http://schemas.microsoft.com/office/drawing/2014/main" id="{9453FCB1-A778-C61F-EEC0-509607E69F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98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>
          <a:extLst>
            <a:ext uri="{FF2B5EF4-FFF2-40B4-BE49-F238E27FC236}">
              <a16:creationId xmlns:a16="http://schemas.microsoft.com/office/drawing/2014/main" id="{A3C7EAB9-0FB5-59D6-DCC8-6D58EE4AC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41d6abe647_0_181:notes">
            <a:extLst>
              <a:ext uri="{FF2B5EF4-FFF2-40B4-BE49-F238E27FC236}">
                <a16:creationId xmlns:a16="http://schemas.microsoft.com/office/drawing/2014/main" id="{BC152AF9-7FAE-2256-810C-2ACE1573FB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41d6abe647_0_181:notes">
            <a:extLst>
              <a:ext uri="{FF2B5EF4-FFF2-40B4-BE49-F238E27FC236}">
                <a16:creationId xmlns:a16="http://schemas.microsoft.com/office/drawing/2014/main" id="{B061C234-28B2-0A71-C7DE-829B5FA1E6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921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>
          <a:extLst>
            <a:ext uri="{FF2B5EF4-FFF2-40B4-BE49-F238E27FC236}">
              <a16:creationId xmlns:a16="http://schemas.microsoft.com/office/drawing/2014/main" id="{A44970F4-0F23-A255-726D-8505AD2B4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41d6abe647_0_181:notes">
            <a:extLst>
              <a:ext uri="{FF2B5EF4-FFF2-40B4-BE49-F238E27FC236}">
                <a16:creationId xmlns:a16="http://schemas.microsoft.com/office/drawing/2014/main" id="{23BF7D37-A386-30B0-F116-793AC2E506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41d6abe647_0_181:notes">
            <a:extLst>
              <a:ext uri="{FF2B5EF4-FFF2-40B4-BE49-F238E27FC236}">
                <a16:creationId xmlns:a16="http://schemas.microsoft.com/office/drawing/2014/main" id="{4D3BDC2B-94B2-8927-9007-5379FABF19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335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>
          <a:extLst>
            <a:ext uri="{FF2B5EF4-FFF2-40B4-BE49-F238E27FC236}">
              <a16:creationId xmlns:a16="http://schemas.microsoft.com/office/drawing/2014/main" id="{74B08B3A-E6A4-E2BB-8579-C9B9AFA54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41d6abe647_0_181:notes">
            <a:extLst>
              <a:ext uri="{FF2B5EF4-FFF2-40B4-BE49-F238E27FC236}">
                <a16:creationId xmlns:a16="http://schemas.microsoft.com/office/drawing/2014/main" id="{8E963812-3AFC-4404-D8B1-CE4519AAE6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41d6abe647_0_181:notes">
            <a:extLst>
              <a:ext uri="{FF2B5EF4-FFF2-40B4-BE49-F238E27FC236}">
                <a16:creationId xmlns:a16="http://schemas.microsoft.com/office/drawing/2014/main" id="{8AC6066E-CE51-FF05-343D-2A5F15D029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9524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dk2"/>
            </a:gs>
          </a:gsLst>
          <a:lin ang="10801400" scaled="0"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2" name="Google Shape;32;p6"/>
          <p:cNvPicPr preferRelativeResize="0"/>
          <p:nvPr/>
        </p:nvPicPr>
        <p:blipFill rotWithShape="1">
          <a:blip r:embed="rId3">
            <a:alphaModFix/>
          </a:blip>
          <a:srcRect l="304" t="39536" r="59102"/>
          <a:stretch/>
        </p:blipFill>
        <p:spPr>
          <a:xfrm>
            <a:off x="0" y="0"/>
            <a:ext cx="544776" cy="2631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_1_1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dk2"/>
            </a:gs>
          </a:gsLst>
          <a:lin ang="13500032" scaled="0"/>
        </a:gra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 rotWithShape="1">
          <a:blip r:embed="rId3">
            <a:alphaModFix/>
          </a:blip>
          <a:srcRect l="47667" t="16777" r="4968"/>
          <a:stretch/>
        </p:blipFill>
        <p:spPr>
          <a:xfrm rot="10800000">
            <a:off x="8508350" y="1520901"/>
            <a:ext cx="635650" cy="3622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_1_1_1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 rotWithShape="1">
          <a:blip r:embed="rId3">
            <a:alphaModFix/>
          </a:blip>
          <a:srcRect l="45351" t="16777" r="2127"/>
          <a:stretch/>
        </p:blipFill>
        <p:spPr>
          <a:xfrm rot="10800000">
            <a:off x="-1" y="2"/>
            <a:ext cx="704851" cy="3622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 rotWithShape="1">
          <a:blip r:embed="rId3">
            <a:alphaModFix/>
          </a:blip>
          <a:srcRect l="52635" t="39536"/>
          <a:stretch/>
        </p:blipFill>
        <p:spPr>
          <a:xfrm>
            <a:off x="8507000" y="0"/>
            <a:ext cx="635650" cy="2631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000500" y="795675"/>
            <a:ext cx="4069500" cy="292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800" b="1">
                <a:latin typeface="Exo 2"/>
                <a:ea typeface="Exo 2"/>
                <a:cs typeface="Exo 2"/>
                <a:sym typeface="Exo 2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000425" y="3820475"/>
            <a:ext cx="40695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9348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388100" y="1025100"/>
            <a:ext cx="6367800" cy="30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5494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5494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dk2"/>
            </a:gs>
          </a:gsLst>
          <a:lin ang="16200038" scaled="0"/>
        </a:gra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615698"/>
            <a:ext cx="6576000" cy="11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subTitle" idx="1"/>
          </p:nvPr>
        </p:nvSpPr>
        <p:spPr>
          <a:xfrm>
            <a:off x="1284000" y="1939518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>
            <a:spLocks noGrp="1"/>
          </p:cNvSpPr>
          <p:nvPr>
            <p:ph type="title" hasCustomPrompt="1"/>
          </p:nvPr>
        </p:nvSpPr>
        <p:spPr>
          <a:xfrm>
            <a:off x="1553260" y="1490151"/>
            <a:ext cx="783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2" hasCustomPrompt="1"/>
          </p:nvPr>
        </p:nvSpPr>
        <p:spPr>
          <a:xfrm>
            <a:off x="1553260" y="3075959"/>
            <a:ext cx="783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3" hasCustomPrompt="1"/>
          </p:nvPr>
        </p:nvSpPr>
        <p:spPr>
          <a:xfrm>
            <a:off x="4180069" y="1490151"/>
            <a:ext cx="783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4" hasCustomPrompt="1"/>
          </p:nvPr>
        </p:nvSpPr>
        <p:spPr>
          <a:xfrm>
            <a:off x="4180069" y="3075959"/>
            <a:ext cx="783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5" hasCustomPrompt="1"/>
          </p:nvPr>
        </p:nvSpPr>
        <p:spPr>
          <a:xfrm>
            <a:off x="6808056" y="1490150"/>
            <a:ext cx="783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6" hasCustomPrompt="1"/>
          </p:nvPr>
        </p:nvSpPr>
        <p:spPr>
          <a:xfrm>
            <a:off x="6808056" y="3075959"/>
            <a:ext cx="783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>
            <a:off x="715347" y="1995883"/>
            <a:ext cx="245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7"/>
          </p:nvPr>
        </p:nvSpPr>
        <p:spPr>
          <a:xfrm>
            <a:off x="3342150" y="1995883"/>
            <a:ext cx="245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8"/>
          </p:nvPr>
        </p:nvSpPr>
        <p:spPr>
          <a:xfrm>
            <a:off x="5970753" y="1995883"/>
            <a:ext cx="245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9"/>
          </p:nvPr>
        </p:nvSpPr>
        <p:spPr>
          <a:xfrm>
            <a:off x="715347" y="3581758"/>
            <a:ext cx="245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3"/>
          </p:nvPr>
        </p:nvSpPr>
        <p:spPr>
          <a:xfrm>
            <a:off x="3342150" y="3581758"/>
            <a:ext cx="245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4"/>
          </p:nvPr>
        </p:nvSpPr>
        <p:spPr>
          <a:xfrm>
            <a:off x="5970753" y="3581758"/>
            <a:ext cx="245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6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3">
            <a:alphaModFix/>
          </a:blip>
          <a:srcRect l="65626" b="29263"/>
          <a:stretch/>
        </p:blipFill>
        <p:spPr>
          <a:xfrm flipH="1">
            <a:off x="8599225" y="1504950"/>
            <a:ext cx="544776" cy="363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_1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dk2"/>
            </a:gs>
          </a:gsLst>
          <a:lin ang="8099331" scaled="0"/>
        </a:gra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 rotWithShape="1">
          <a:blip r:embed="rId3">
            <a:alphaModFix/>
          </a:blip>
          <a:srcRect l="12883" t="16777" r="39752"/>
          <a:stretch/>
        </p:blipFill>
        <p:spPr>
          <a:xfrm>
            <a:off x="8507000" y="1"/>
            <a:ext cx="635650" cy="3622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1" r:id="rId8"/>
    <p:sldLayoutId id="2147483667" r:id="rId9"/>
    <p:sldLayoutId id="2147483668" r:id="rId10"/>
    <p:sldLayoutId id="2147483669" r:id="rId11"/>
    <p:sldLayoutId id="2147483674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www.kaggle.com/competitions/deepfake-detection-challenge/data," TargetMode="Externa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di.gov.sg/media-centre/press-releases/survey-by-mci-on-harmful-online-content-encountered-by-sg-user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>
            <a:spLocks noGrp="1"/>
          </p:cNvSpPr>
          <p:nvPr>
            <p:ph type="ctrTitle"/>
          </p:nvPr>
        </p:nvSpPr>
        <p:spPr>
          <a:xfrm>
            <a:off x="3747600" y="1841131"/>
            <a:ext cx="4695200" cy="11525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POSEIDON </a:t>
            </a:r>
            <a:r>
              <a:rPr lang="en">
                <a:solidFill>
                  <a:schemeClr val="accent2"/>
                </a:solidFill>
              </a:rPr>
              <a:t>AI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48" name="Google Shape;148;p27"/>
          <p:cNvSpPr txBox="1">
            <a:spLocks noGrp="1"/>
          </p:cNvSpPr>
          <p:nvPr>
            <p:ph type="subTitle" idx="1"/>
          </p:nvPr>
        </p:nvSpPr>
        <p:spPr>
          <a:xfrm>
            <a:off x="4063929" y="3117500"/>
            <a:ext cx="4378871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Surf the internet with trust and safety in mind</a:t>
            </a:r>
            <a:endParaRPr/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217" y="3404155"/>
            <a:ext cx="2763565" cy="6234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195" y="-4190713"/>
            <a:ext cx="2673612" cy="6031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1200" y="1232953"/>
            <a:ext cx="2673600" cy="2679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08674D8-A5B8-D435-7F47-E079DBD4E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24;p47">
            <a:extLst>
              <a:ext uri="{FF2B5EF4-FFF2-40B4-BE49-F238E27FC236}">
                <a16:creationId xmlns:a16="http://schemas.microsoft.com/office/drawing/2014/main" id="{07461D72-E53E-75EA-B6FE-02CB5D24A649}"/>
              </a:ext>
            </a:extLst>
          </p:cNvPr>
          <p:cNvSpPr txBox="1">
            <a:spLocks/>
          </p:cNvSpPr>
          <p:nvPr/>
        </p:nvSpPr>
        <p:spPr>
          <a:xfrm>
            <a:off x="663995" y="181438"/>
            <a:ext cx="6755708" cy="777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SG"/>
              <a:t>Secondary dataset - Web Scraping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5825347-95A4-96F0-6D5D-6661D4CE5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13" y="1404870"/>
            <a:ext cx="7752973" cy="301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C2BA9E9C-7583-3ECB-7CDC-B631946DCC2F}"/>
              </a:ext>
            </a:extLst>
          </p:cNvPr>
          <p:cNvSpPr/>
          <p:nvPr/>
        </p:nvSpPr>
        <p:spPr>
          <a:xfrm rot="1893625">
            <a:off x="3762103" y="2290354"/>
            <a:ext cx="330926" cy="4033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2BF8D6-42CC-E4F1-8711-6F3BDF57D712}"/>
              </a:ext>
            </a:extLst>
          </p:cNvPr>
          <p:cNvSpPr txBox="1"/>
          <p:nvPr/>
        </p:nvSpPr>
        <p:spPr>
          <a:xfrm>
            <a:off x="3097528" y="1787405"/>
            <a:ext cx="2153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/>
              <a:t>Data Imbalance</a:t>
            </a:r>
          </a:p>
          <a:p>
            <a:pPr algn="ctr"/>
            <a:r>
              <a:rPr lang="en-GB"/>
              <a:t>(biased towards no hate)</a:t>
            </a:r>
          </a:p>
        </p:txBody>
      </p:sp>
    </p:spTree>
    <p:extLst>
      <p:ext uri="{BB962C8B-B14F-4D97-AF65-F5344CB8AC3E}">
        <p14:creationId xmlns:p14="http://schemas.microsoft.com/office/powerpoint/2010/main" val="1651637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E3575-CB94-7427-ABE0-E2EFE2F12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24;p47">
            <a:extLst>
              <a:ext uri="{FF2B5EF4-FFF2-40B4-BE49-F238E27FC236}">
                <a16:creationId xmlns:a16="http://schemas.microsoft.com/office/drawing/2014/main" id="{3F6DD268-40AE-55C4-A3E7-EB59812593E1}"/>
              </a:ext>
            </a:extLst>
          </p:cNvPr>
          <p:cNvSpPr txBox="1">
            <a:spLocks/>
          </p:cNvSpPr>
          <p:nvPr/>
        </p:nvSpPr>
        <p:spPr>
          <a:xfrm>
            <a:off x="663995" y="181438"/>
            <a:ext cx="6537994" cy="777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SG"/>
              <a:t>Secondary dataset - Web Scraping</a:t>
            </a:r>
          </a:p>
        </p:txBody>
      </p:sp>
      <p:pic>
        <p:nvPicPr>
          <p:cNvPr id="6" name="Picture 5" descr="A diagram of a business card&#10;&#10;AI-generated content may be incorrect.">
            <a:extLst>
              <a:ext uri="{FF2B5EF4-FFF2-40B4-BE49-F238E27FC236}">
                <a16:creationId xmlns:a16="http://schemas.microsoft.com/office/drawing/2014/main" id="{536E9B23-440F-72E4-7BC0-2C4C68711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76" y="2879783"/>
            <a:ext cx="8722648" cy="2004583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02C375E-8764-629E-4ABE-48BA05CBB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95" y="1044785"/>
            <a:ext cx="3852277" cy="171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ACBCD58E-B37B-3113-76D1-EA159F83B782}"/>
              </a:ext>
            </a:extLst>
          </p:cNvPr>
          <p:cNvSpPr/>
          <p:nvPr/>
        </p:nvSpPr>
        <p:spPr>
          <a:xfrm>
            <a:off x="4242062" y="1670038"/>
            <a:ext cx="1047207" cy="5410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 descr="A white and black image&#10;&#10;AI-generated content may be incorrect.">
            <a:extLst>
              <a:ext uri="{FF2B5EF4-FFF2-40B4-BE49-F238E27FC236}">
                <a16:creationId xmlns:a16="http://schemas.microsoft.com/office/drawing/2014/main" id="{446BD22D-263A-A0ED-60A6-1E13D937A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258" y="1427146"/>
            <a:ext cx="1232176" cy="1026813"/>
          </a:xfrm>
          <a:prstGeom prst="rect">
            <a:avLst/>
          </a:prstGeom>
        </p:spPr>
      </p:pic>
      <p:sp>
        <p:nvSpPr>
          <p:cNvPr id="16" name="Rectangle 5">
            <a:extLst>
              <a:ext uri="{FF2B5EF4-FFF2-40B4-BE49-F238E27FC236}">
                <a16:creationId xmlns:a16="http://schemas.microsoft.com/office/drawing/2014/main" id="{DA7C0594-789C-5775-1ADC-F8666C0A61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3423" y="1617386"/>
            <a:ext cx="163357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>
                <a:solidFill>
                  <a:srgbClr val="F6F5EC"/>
                </a:solidFill>
                <a:latin typeface="Inter" panose="020F0502020204030204" pitchFamily="34" charset="0"/>
              </a:rPr>
              <a:t>2600 images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>
                <a:solidFill>
                  <a:srgbClr val="F6F5EC"/>
                </a:solidFill>
                <a:latin typeface="Inter" panose="020F0502020204030204" pitchFamily="34" charset="0"/>
              </a:rPr>
              <a:t>100+ offensive topics</a:t>
            </a:r>
            <a:endParaRPr kumimoji="0" lang="en-US" altLang="en-US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29590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B869D93-FC7F-1CC0-ED14-D759A2FD6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E5228BBB-C323-5642-3A2E-991124B16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25" y="3461031"/>
            <a:ext cx="3381375" cy="168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524;p47">
            <a:extLst>
              <a:ext uri="{FF2B5EF4-FFF2-40B4-BE49-F238E27FC236}">
                <a16:creationId xmlns:a16="http://schemas.microsoft.com/office/drawing/2014/main" id="{1D219EBC-54AB-C454-2472-E3A8A1C3CD40}"/>
              </a:ext>
            </a:extLst>
          </p:cNvPr>
          <p:cNvSpPr txBox="1">
            <a:spLocks/>
          </p:cNvSpPr>
          <p:nvPr/>
        </p:nvSpPr>
        <p:spPr>
          <a:xfrm>
            <a:off x="663994" y="181438"/>
            <a:ext cx="6308305" cy="777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SG"/>
              <a:t>Web Scraping – OCR from memes</a:t>
            </a:r>
          </a:p>
        </p:txBody>
      </p:sp>
      <p:pic>
        <p:nvPicPr>
          <p:cNvPr id="3" name="Picture 2" descr="A person in a tie&#10;&#10;AI-generated content may be incorrect.">
            <a:extLst>
              <a:ext uri="{FF2B5EF4-FFF2-40B4-BE49-F238E27FC236}">
                <a16:creationId xmlns:a16="http://schemas.microsoft.com/office/drawing/2014/main" id="{652C28BA-E755-2BDA-E5CC-8917D1C56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94" y="1127125"/>
            <a:ext cx="2990522" cy="2263775"/>
          </a:xfrm>
          <a:prstGeom prst="rect">
            <a:avLst/>
          </a:prstGeom>
        </p:spPr>
      </p:pic>
      <p:pic>
        <p:nvPicPr>
          <p:cNvPr id="6" name="Picture 5" descr="A map of the united states&#10;&#10;AI-generated content may be incorrect.">
            <a:extLst>
              <a:ext uri="{FF2B5EF4-FFF2-40B4-BE49-F238E27FC236}">
                <a16:creationId xmlns:a16="http://schemas.microsoft.com/office/drawing/2014/main" id="{95B424B3-FB6F-4A53-2FB5-9C6865ABB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7362" y="1127125"/>
            <a:ext cx="2962227" cy="2263775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806001C8-259E-FCCA-4855-52F0FA5F97BE}"/>
              </a:ext>
            </a:extLst>
          </p:cNvPr>
          <p:cNvSpPr/>
          <p:nvPr/>
        </p:nvSpPr>
        <p:spPr>
          <a:xfrm rot="3014190">
            <a:off x="6612144" y="2848676"/>
            <a:ext cx="720308" cy="5810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0DD3F173-5B2A-B982-8DEB-08CB3828420D}"/>
              </a:ext>
            </a:extLst>
          </p:cNvPr>
          <p:cNvSpPr/>
          <p:nvPr/>
        </p:nvSpPr>
        <p:spPr>
          <a:xfrm>
            <a:off x="3381375" y="2076450"/>
            <a:ext cx="981075" cy="5810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D02C2255-0ED1-A8A1-E7D1-F118D40DA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65" y="3829421"/>
            <a:ext cx="1260916" cy="945687"/>
          </a:xfrm>
          <a:prstGeom prst="rect">
            <a:avLst/>
          </a:prstGeom>
          <a:solidFill>
            <a:schemeClr val="accent6"/>
          </a:solidFill>
        </p:spPr>
      </p:pic>
      <p:pic>
        <p:nvPicPr>
          <p:cNvPr id="6151" name="Picture 7">
            <a:extLst>
              <a:ext uri="{FF2B5EF4-FFF2-40B4-BE49-F238E27FC236}">
                <a16:creationId xmlns:a16="http://schemas.microsoft.com/office/drawing/2014/main" id="{18F2722F-DA16-8FE3-D0DB-383133D52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592" y="4009866"/>
            <a:ext cx="1491937" cy="660715"/>
          </a:xfrm>
          <a:prstGeom prst="rect">
            <a:avLst/>
          </a:prstGeom>
          <a:solidFill>
            <a:schemeClr val="accent6"/>
          </a:solidFill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333EB061-2A32-7AF3-F7E3-5B639A1B4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840" y="4086099"/>
            <a:ext cx="1826635" cy="508248"/>
          </a:xfrm>
          <a:prstGeom prst="rect">
            <a:avLst/>
          </a:prstGeom>
          <a:solidFill>
            <a:schemeClr val="accent6"/>
          </a:solidFill>
        </p:spPr>
      </p:pic>
    </p:spTree>
    <p:extLst>
      <p:ext uri="{BB962C8B-B14F-4D97-AF65-F5344CB8AC3E}">
        <p14:creationId xmlns:p14="http://schemas.microsoft.com/office/powerpoint/2010/main" val="1126065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2364F88-DC92-6526-E56F-7A0D1A7B1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24;p47">
            <a:extLst>
              <a:ext uri="{FF2B5EF4-FFF2-40B4-BE49-F238E27FC236}">
                <a16:creationId xmlns:a16="http://schemas.microsoft.com/office/drawing/2014/main" id="{A86F8E0B-C6D9-76FE-F59C-F0CFBF8B6951}"/>
              </a:ext>
            </a:extLst>
          </p:cNvPr>
          <p:cNvSpPr txBox="1">
            <a:spLocks/>
          </p:cNvSpPr>
          <p:nvPr/>
        </p:nvSpPr>
        <p:spPr>
          <a:xfrm>
            <a:off x="663994" y="181438"/>
            <a:ext cx="6308305" cy="777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SG"/>
              <a:t>Web Scraping – OCR from memes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8F7A198-9190-1143-3DCA-1C9D430E3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796" y="1183901"/>
            <a:ext cx="5790407" cy="355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186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0FC1863-77A6-68BC-D71F-5514F485E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24;p47">
            <a:extLst>
              <a:ext uri="{FF2B5EF4-FFF2-40B4-BE49-F238E27FC236}">
                <a16:creationId xmlns:a16="http://schemas.microsoft.com/office/drawing/2014/main" id="{2EAB651A-F09D-0BA5-F8CD-63B312CC72BF}"/>
              </a:ext>
            </a:extLst>
          </p:cNvPr>
          <p:cNvSpPr txBox="1">
            <a:spLocks/>
          </p:cNvSpPr>
          <p:nvPr/>
        </p:nvSpPr>
        <p:spPr>
          <a:xfrm>
            <a:off x="663994" y="181438"/>
            <a:ext cx="6308305" cy="777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SG"/>
              <a:t>Web Scraping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6C78BBC-1CB9-5FEB-5E69-E9A9B860B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89" y="1476359"/>
            <a:ext cx="6900421" cy="274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524;p47">
            <a:extLst>
              <a:ext uri="{FF2B5EF4-FFF2-40B4-BE49-F238E27FC236}">
                <a16:creationId xmlns:a16="http://schemas.microsoft.com/office/drawing/2014/main" id="{9F4FBBB3-CBFE-EAD7-2446-AD9020AD90F8}"/>
              </a:ext>
            </a:extLst>
          </p:cNvPr>
          <p:cNvSpPr txBox="1">
            <a:spLocks/>
          </p:cNvSpPr>
          <p:nvPr/>
        </p:nvSpPr>
        <p:spPr>
          <a:xfrm>
            <a:off x="3413486" y="4427599"/>
            <a:ext cx="2223744" cy="309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500" b="0"/>
              <a:t>Data is balanced</a:t>
            </a:r>
          </a:p>
        </p:txBody>
      </p:sp>
    </p:spTree>
    <p:extLst>
      <p:ext uri="{BB962C8B-B14F-4D97-AF65-F5344CB8AC3E}">
        <p14:creationId xmlns:p14="http://schemas.microsoft.com/office/powerpoint/2010/main" val="3155101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CA237-D6E2-5DD0-FFAD-BDA0DFB79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24;p47">
            <a:extLst>
              <a:ext uri="{FF2B5EF4-FFF2-40B4-BE49-F238E27FC236}">
                <a16:creationId xmlns:a16="http://schemas.microsoft.com/office/drawing/2014/main" id="{6458324D-27A9-54AB-723F-857204106CBA}"/>
              </a:ext>
            </a:extLst>
          </p:cNvPr>
          <p:cNvSpPr txBox="1">
            <a:spLocks/>
          </p:cNvSpPr>
          <p:nvPr/>
        </p:nvSpPr>
        <p:spPr>
          <a:xfrm>
            <a:off x="663994" y="181438"/>
            <a:ext cx="6308305" cy="777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SG"/>
              <a:t>Data Preprocessing</a:t>
            </a:r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809AD7ED-30B4-71B2-D55E-39951346E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3" y="1558914"/>
            <a:ext cx="8719193" cy="2025671"/>
          </a:xfrm>
          <a:prstGeom prst="rect">
            <a:avLst/>
          </a:prstGeom>
        </p:spPr>
      </p:pic>
      <p:pic>
        <p:nvPicPr>
          <p:cNvPr id="7" name="Picture 6" descr="A black and white image of a mask&#10;&#10;AI-generated content may be incorrect.">
            <a:extLst>
              <a:ext uri="{FF2B5EF4-FFF2-40B4-BE49-F238E27FC236}">
                <a16:creationId xmlns:a16="http://schemas.microsoft.com/office/drawing/2014/main" id="{0535CEB1-1F35-DFCA-3694-436EFA42C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767" y="3801439"/>
            <a:ext cx="5896466" cy="113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14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4939F988-4B27-FD2A-8D1E-FD3A5A15C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>
            <a:extLst>
              <a:ext uri="{FF2B5EF4-FFF2-40B4-BE49-F238E27FC236}">
                <a16:creationId xmlns:a16="http://schemas.microsoft.com/office/drawing/2014/main" id="{2B665C34-2FAE-E536-FB87-81B56757057F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</a:t>
            </a:r>
            <a:endParaRPr/>
          </a:p>
        </p:txBody>
      </p:sp>
      <p:sp>
        <p:nvSpPr>
          <p:cNvPr id="179" name="Google Shape;179;p30">
            <a:extLst>
              <a:ext uri="{FF2B5EF4-FFF2-40B4-BE49-F238E27FC236}">
                <a16:creationId xmlns:a16="http://schemas.microsoft.com/office/drawing/2014/main" id="{9C93D717-E5B6-0BCD-989C-44CCC2A3578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14908" y="3054079"/>
            <a:ext cx="245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BERT</a:t>
            </a:r>
            <a:endParaRPr lang="en-US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(Text)</a:t>
            </a:r>
          </a:p>
        </p:txBody>
      </p:sp>
      <p:sp>
        <p:nvSpPr>
          <p:cNvPr id="180" name="Google Shape;180;p30">
            <a:extLst>
              <a:ext uri="{FF2B5EF4-FFF2-40B4-BE49-F238E27FC236}">
                <a16:creationId xmlns:a16="http://schemas.microsoft.com/office/drawing/2014/main" id="{A5B40F4A-B9E0-0A94-9AD9-8446E8CDB71F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3271523" y="3054079"/>
            <a:ext cx="245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RESNET50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(Image)</a:t>
            </a:r>
          </a:p>
        </p:txBody>
      </p:sp>
      <p:sp>
        <p:nvSpPr>
          <p:cNvPr id="181" name="Google Shape;181;p30">
            <a:extLst>
              <a:ext uri="{FF2B5EF4-FFF2-40B4-BE49-F238E27FC236}">
                <a16:creationId xmlns:a16="http://schemas.microsoft.com/office/drawing/2014/main" id="{29CE219F-182D-DD99-C0B4-9D5B9DA77502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6165782" y="3054079"/>
            <a:ext cx="245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CLIP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(Multimodal)</a:t>
            </a:r>
            <a:endParaRPr/>
          </a:p>
        </p:txBody>
      </p:sp>
      <p:pic>
        <p:nvPicPr>
          <p:cNvPr id="185" name="Google Shape;185;p30">
            <a:extLst>
              <a:ext uri="{FF2B5EF4-FFF2-40B4-BE49-F238E27FC236}">
                <a16:creationId xmlns:a16="http://schemas.microsoft.com/office/drawing/2014/main" id="{EEA0D479-01A8-B43F-1404-011D43473B6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5626" b="29263"/>
          <a:stretch/>
        </p:blipFill>
        <p:spPr>
          <a:xfrm flipH="1">
            <a:off x="8599225" y="1504950"/>
            <a:ext cx="544776" cy="363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0">
            <a:extLst>
              <a:ext uri="{FF2B5EF4-FFF2-40B4-BE49-F238E27FC236}">
                <a16:creationId xmlns:a16="http://schemas.microsoft.com/office/drawing/2014/main" id="{D000F6C8-A35D-A56C-2D8F-12F1EE5F423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2728" r="52897" b="29263"/>
          <a:stretch/>
        </p:blipFill>
        <p:spPr>
          <a:xfrm>
            <a:off x="0" y="1962150"/>
            <a:ext cx="544776" cy="363854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AutoShape 10" descr="HuggingFace Vector Logo - Download Free SVG Icon | Worldvectorlogo">
            <a:extLst>
              <a:ext uri="{FF2B5EF4-FFF2-40B4-BE49-F238E27FC236}">
                <a16:creationId xmlns:a16="http://schemas.microsoft.com/office/drawing/2014/main" id="{251AA22A-D7D0-31CE-8C08-3AFBAC0DAE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40" name="Picture 16" descr="BERT- Google's New Algorithm - Sperling Interactive">
            <a:extLst>
              <a:ext uri="{FF2B5EF4-FFF2-40B4-BE49-F238E27FC236}">
                <a16:creationId xmlns:a16="http://schemas.microsoft.com/office/drawing/2014/main" id="{43674EF7-1FCF-D31D-61EB-F3D9C755B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19" y="1443977"/>
            <a:ext cx="2346078" cy="161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BEFF481F-09E1-5619-8328-38CC9D885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888" y="2149066"/>
            <a:ext cx="2624969" cy="84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GitHub - openai/CLIP: CLIP (Contrastive Language-Image Pretraining),  Predict the most relevant text snippet given an image">
            <a:extLst>
              <a:ext uri="{FF2B5EF4-FFF2-40B4-BE49-F238E27FC236}">
                <a16:creationId xmlns:a16="http://schemas.microsoft.com/office/drawing/2014/main" id="{1DAF384B-4AD8-2F7D-0DB8-053CBBC8B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16" y="1997800"/>
            <a:ext cx="2295798" cy="114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2267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7CA8D-2C32-1057-0BD9-B5EFFD1FC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24;p47">
            <a:extLst>
              <a:ext uri="{FF2B5EF4-FFF2-40B4-BE49-F238E27FC236}">
                <a16:creationId xmlns:a16="http://schemas.microsoft.com/office/drawing/2014/main" id="{E137A5FB-357D-3BD5-D172-9988333A49E5}"/>
              </a:ext>
            </a:extLst>
          </p:cNvPr>
          <p:cNvSpPr txBox="1">
            <a:spLocks/>
          </p:cNvSpPr>
          <p:nvPr/>
        </p:nvSpPr>
        <p:spPr>
          <a:xfrm>
            <a:off x="977504" y="-160962"/>
            <a:ext cx="35196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SG"/>
              <a:t>BERT Model</a:t>
            </a:r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7231616-4833-94E6-731B-712CE0D1D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85" y="1171543"/>
            <a:ext cx="4901922" cy="1741340"/>
          </a:xfrm>
          <a:prstGeom prst="rect">
            <a:avLst/>
          </a:prstGeom>
        </p:spPr>
      </p:pic>
      <p:pic>
        <p:nvPicPr>
          <p:cNvPr id="7" name="Picture 6" descr="A screen shot of a black screen&#10;&#10;AI-generated content may be incorrect.">
            <a:extLst>
              <a:ext uri="{FF2B5EF4-FFF2-40B4-BE49-F238E27FC236}">
                <a16:creationId xmlns:a16="http://schemas.microsoft.com/office/drawing/2014/main" id="{4CD194D6-74BF-F749-9D1F-67C046E46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766" y="3036850"/>
            <a:ext cx="5203596" cy="1870214"/>
          </a:xfrm>
          <a:prstGeom prst="rect">
            <a:avLst/>
          </a:prstGeom>
        </p:spPr>
      </p:pic>
      <p:sp>
        <p:nvSpPr>
          <p:cNvPr id="2" name="Subtitle 3">
            <a:extLst>
              <a:ext uri="{FF2B5EF4-FFF2-40B4-BE49-F238E27FC236}">
                <a16:creationId xmlns:a16="http://schemas.microsoft.com/office/drawing/2014/main" id="{5EFE6E86-37A0-FD99-F1CE-C856E162D51C}"/>
              </a:ext>
            </a:extLst>
          </p:cNvPr>
          <p:cNvSpPr txBox="1">
            <a:spLocks/>
          </p:cNvSpPr>
          <p:nvPr/>
        </p:nvSpPr>
        <p:spPr>
          <a:xfrm>
            <a:off x="5440319" y="1695564"/>
            <a:ext cx="3057385" cy="69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Clr>
                <a:schemeClr val="dk1"/>
              </a:buClr>
              <a:buSzPts val="3000"/>
              <a:buFont typeface="Exo 2"/>
              <a:buNone/>
              <a:defRPr sz="1500">
                <a:solidFill>
                  <a:schemeClr val="dk1"/>
                </a:solidFill>
                <a:latin typeface="Exo 2"/>
                <a:ea typeface="Exo 2"/>
                <a:cs typeface="Exo 2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All predictions are heavily skewed towards one class</a:t>
            </a:r>
          </a:p>
        </p:txBody>
      </p:sp>
      <p:sp>
        <p:nvSpPr>
          <p:cNvPr id="3" name="Subtitle 3">
            <a:extLst>
              <a:ext uri="{FF2B5EF4-FFF2-40B4-BE49-F238E27FC236}">
                <a16:creationId xmlns:a16="http://schemas.microsoft.com/office/drawing/2014/main" id="{AC4D7E7E-A2DC-01AD-5896-8C3FF5ACFD0C}"/>
              </a:ext>
            </a:extLst>
          </p:cNvPr>
          <p:cNvSpPr txBox="1">
            <a:spLocks/>
          </p:cNvSpPr>
          <p:nvPr/>
        </p:nvSpPr>
        <p:spPr>
          <a:xfrm>
            <a:off x="428536" y="3625308"/>
            <a:ext cx="3057385" cy="69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Clr>
                <a:schemeClr val="dk1"/>
              </a:buClr>
              <a:buSzPts val="3000"/>
              <a:buFont typeface="Exo 2"/>
              <a:buNone/>
              <a:defRPr sz="1500">
                <a:solidFill>
                  <a:schemeClr val="dk1"/>
                </a:solidFill>
                <a:latin typeface="Exo 2"/>
                <a:ea typeface="Exo 2"/>
                <a:cs typeface="Exo 2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Trained for 3 – 5 epochs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Adam Optimizer</a:t>
            </a:r>
          </a:p>
        </p:txBody>
      </p:sp>
    </p:spTree>
    <p:extLst>
      <p:ext uri="{BB962C8B-B14F-4D97-AF65-F5344CB8AC3E}">
        <p14:creationId xmlns:p14="http://schemas.microsoft.com/office/powerpoint/2010/main" val="2371120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5A3B2-0CB4-66A5-6046-1A3976077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24;p47">
            <a:extLst>
              <a:ext uri="{FF2B5EF4-FFF2-40B4-BE49-F238E27FC236}">
                <a16:creationId xmlns:a16="http://schemas.microsoft.com/office/drawing/2014/main" id="{8C65866E-ADD0-068C-26A6-8F528CCD8C6C}"/>
              </a:ext>
            </a:extLst>
          </p:cNvPr>
          <p:cNvSpPr txBox="1">
            <a:spLocks/>
          </p:cNvSpPr>
          <p:nvPr/>
        </p:nvSpPr>
        <p:spPr>
          <a:xfrm>
            <a:off x="977504" y="-160962"/>
            <a:ext cx="35196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SG"/>
              <a:t>RESNET Model</a:t>
            </a:r>
          </a:p>
        </p:txBody>
      </p:sp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B5C4D842-907B-3EF1-6DA8-E06C492594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13" b="1"/>
          <a:stretch/>
        </p:blipFill>
        <p:spPr>
          <a:xfrm>
            <a:off x="314294" y="1093509"/>
            <a:ext cx="5247736" cy="1832523"/>
          </a:xfrm>
          <a:prstGeom prst="rect">
            <a:avLst/>
          </a:prstGeom>
        </p:spPr>
      </p:pic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95836F8-66F6-A06C-EB40-CDB89A368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099" y="3026004"/>
            <a:ext cx="5137608" cy="1832523"/>
          </a:xfrm>
          <a:prstGeom prst="rect">
            <a:avLst/>
          </a:prstGeom>
        </p:spPr>
      </p:pic>
      <p:sp>
        <p:nvSpPr>
          <p:cNvPr id="7" name="Subtitle 3">
            <a:extLst>
              <a:ext uri="{FF2B5EF4-FFF2-40B4-BE49-F238E27FC236}">
                <a16:creationId xmlns:a16="http://schemas.microsoft.com/office/drawing/2014/main" id="{3CB2520E-CD15-751E-280D-9131FD843752}"/>
              </a:ext>
            </a:extLst>
          </p:cNvPr>
          <p:cNvSpPr txBox="1">
            <a:spLocks/>
          </p:cNvSpPr>
          <p:nvPr/>
        </p:nvSpPr>
        <p:spPr>
          <a:xfrm>
            <a:off x="5772321" y="1580509"/>
            <a:ext cx="3057385" cy="858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Clr>
                <a:schemeClr val="dk1"/>
              </a:buClr>
              <a:buSzPts val="3000"/>
              <a:buFont typeface="Exo 2"/>
              <a:buNone/>
              <a:defRPr sz="1500">
                <a:solidFill>
                  <a:schemeClr val="dk1"/>
                </a:solidFill>
                <a:latin typeface="Exo 2"/>
                <a:ea typeface="Exo 2"/>
                <a:cs typeface="Exo 2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Image is more important than text in classifying harmful memes</a:t>
            </a:r>
          </a:p>
        </p:txBody>
      </p:sp>
      <p:sp>
        <p:nvSpPr>
          <p:cNvPr id="2" name="Subtitle 3">
            <a:extLst>
              <a:ext uri="{FF2B5EF4-FFF2-40B4-BE49-F238E27FC236}">
                <a16:creationId xmlns:a16="http://schemas.microsoft.com/office/drawing/2014/main" id="{7971D968-FB90-88AE-39C3-34986086A3C0}"/>
              </a:ext>
            </a:extLst>
          </p:cNvPr>
          <p:cNvSpPr txBox="1">
            <a:spLocks/>
          </p:cNvSpPr>
          <p:nvPr/>
        </p:nvSpPr>
        <p:spPr>
          <a:xfrm>
            <a:off x="428536" y="3405052"/>
            <a:ext cx="3057385" cy="913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Clr>
                <a:schemeClr val="dk1"/>
              </a:buClr>
              <a:buSzPts val="3000"/>
              <a:buFont typeface="Exo 2"/>
              <a:buNone/>
              <a:defRPr sz="1500">
                <a:solidFill>
                  <a:schemeClr val="dk1"/>
                </a:solidFill>
                <a:latin typeface="Exo 2"/>
                <a:ea typeface="Exo 2"/>
                <a:cs typeface="Exo 2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Trained on 10 – 20 epochs (early stopping)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Adam Optimizer</a:t>
            </a:r>
          </a:p>
        </p:txBody>
      </p:sp>
    </p:spTree>
    <p:extLst>
      <p:ext uri="{BB962C8B-B14F-4D97-AF65-F5344CB8AC3E}">
        <p14:creationId xmlns:p14="http://schemas.microsoft.com/office/powerpoint/2010/main" val="2485729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60A82-6B50-AE02-694D-8DFD2358B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24;p47">
            <a:extLst>
              <a:ext uri="{FF2B5EF4-FFF2-40B4-BE49-F238E27FC236}">
                <a16:creationId xmlns:a16="http://schemas.microsoft.com/office/drawing/2014/main" id="{B6BA2A4B-CCB1-CBE4-FB13-BEF4FFE3A168}"/>
              </a:ext>
            </a:extLst>
          </p:cNvPr>
          <p:cNvSpPr txBox="1">
            <a:spLocks/>
          </p:cNvSpPr>
          <p:nvPr/>
        </p:nvSpPr>
        <p:spPr>
          <a:xfrm>
            <a:off x="977504" y="103694"/>
            <a:ext cx="5545844" cy="79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SG"/>
              <a:t>OpenAI CLIP Embeddings</a:t>
            </a:r>
          </a:p>
        </p:txBody>
      </p:sp>
      <p:sp>
        <p:nvSpPr>
          <p:cNvPr id="2" name="Subtitle 3">
            <a:extLst>
              <a:ext uri="{FF2B5EF4-FFF2-40B4-BE49-F238E27FC236}">
                <a16:creationId xmlns:a16="http://schemas.microsoft.com/office/drawing/2014/main" id="{4C68225C-E365-6818-D85D-873C655B08BF}"/>
              </a:ext>
            </a:extLst>
          </p:cNvPr>
          <p:cNvSpPr txBox="1">
            <a:spLocks/>
          </p:cNvSpPr>
          <p:nvPr/>
        </p:nvSpPr>
        <p:spPr>
          <a:xfrm>
            <a:off x="675846" y="1050026"/>
            <a:ext cx="4642700" cy="2017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Clr>
                <a:schemeClr val="dk1"/>
              </a:buClr>
              <a:buSzPts val="3000"/>
              <a:buFont typeface="Exo 2"/>
              <a:buNone/>
              <a:defRPr sz="1500">
                <a:solidFill>
                  <a:schemeClr val="dk1"/>
                </a:solidFill>
                <a:latin typeface="Exo 2"/>
                <a:ea typeface="Exo 2"/>
                <a:cs typeface="Exo 2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/>
              <a:t>Generate clip embeddings for both image and text.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/>
              <a:t>Fused both embeddings using element-wise multiplication operation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/>
              <a:t>Trained very simple neural network to predict label on these embeddings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427A81E-E27B-B6A5-A034-49C07C05E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46" y="3219652"/>
            <a:ext cx="4642701" cy="1717240"/>
          </a:xfrm>
          <a:prstGeom prst="rect">
            <a:avLst/>
          </a:prstGeom>
        </p:spPr>
      </p:pic>
      <p:pic>
        <p:nvPicPr>
          <p:cNvPr id="8" name="Picture 7" descr="A graph of a line and a line&#10;&#10;AI-generated content may be incorrect.">
            <a:extLst>
              <a:ext uri="{FF2B5EF4-FFF2-40B4-BE49-F238E27FC236}">
                <a16:creationId xmlns:a16="http://schemas.microsoft.com/office/drawing/2014/main" id="{A5A6866B-605B-7125-347E-1AC9BB6E86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9583"/>
          <a:stretch/>
        </p:blipFill>
        <p:spPr>
          <a:xfrm>
            <a:off x="5590097" y="897737"/>
            <a:ext cx="3054282" cy="2005071"/>
          </a:xfrm>
          <a:prstGeom prst="rect">
            <a:avLst/>
          </a:prstGeom>
        </p:spPr>
      </p:pic>
      <p:pic>
        <p:nvPicPr>
          <p:cNvPr id="9" name="Picture 8" descr="A graph of a line and a line&#10;&#10;AI-generated content may be incorrect.">
            <a:extLst>
              <a:ext uri="{FF2B5EF4-FFF2-40B4-BE49-F238E27FC236}">
                <a16:creationId xmlns:a16="http://schemas.microsoft.com/office/drawing/2014/main" id="{A9B4E0F4-9ED7-943D-02C7-75568853A6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796" t="1397" r="-213" b="1571"/>
          <a:stretch/>
        </p:blipFill>
        <p:spPr>
          <a:xfrm>
            <a:off x="5590097" y="2991327"/>
            <a:ext cx="3054282" cy="194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98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D38A87-FF7A-8092-BEBA-ECE80A3E7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24;p47">
            <a:extLst>
              <a:ext uri="{FF2B5EF4-FFF2-40B4-BE49-F238E27FC236}">
                <a16:creationId xmlns:a16="http://schemas.microsoft.com/office/drawing/2014/main" id="{774885D3-0373-177C-564F-7F120A92466D}"/>
              </a:ext>
            </a:extLst>
          </p:cNvPr>
          <p:cNvSpPr txBox="1">
            <a:spLocks/>
          </p:cNvSpPr>
          <p:nvPr/>
        </p:nvSpPr>
        <p:spPr>
          <a:xfrm>
            <a:off x="663995" y="181438"/>
            <a:ext cx="4848530" cy="777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SG"/>
              <a:t>The Team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ED09EF7A-DE28-65F1-BBA2-508BCEF02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699" y="1783508"/>
            <a:ext cx="1402311" cy="140231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2060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53674D2-773C-955B-3499-68565089B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351" y="1783509"/>
            <a:ext cx="1402311" cy="140231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2060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92B3E4D5-F213-46AA-D82B-9DCAD4F72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01" y="1783509"/>
            <a:ext cx="1402311" cy="140231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2060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Picture 1" descr="A person wearing a face mask&#10;&#10;Description automatically generated">
            <a:extLst>
              <a:ext uri="{FF2B5EF4-FFF2-40B4-BE49-F238E27FC236}">
                <a16:creationId xmlns:a16="http://schemas.microsoft.com/office/drawing/2014/main" id="{C7119772-9FC2-7E7C-E7F8-80BA39630E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886" r="9163"/>
          <a:stretch/>
        </p:blipFill>
        <p:spPr>
          <a:xfrm>
            <a:off x="6727047" y="1783507"/>
            <a:ext cx="1472192" cy="140231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2060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Google Shape;209;p33">
            <a:extLst>
              <a:ext uri="{FF2B5EF4-FFF2-40B4-BE49-F238E27FC236}">
                <a16:creationId xmlns:a16="http://schemas.microsoft.com/office/drawing/2014/main" id="{6283A87F-EF0F-AC93-9EF3-70A06A5FECDA}"/>
              </a:ext>
            </a:extLst>
          </p:cNvPr>
          <p:cNvSpPr txBox="1">
            <a:spLocks noGrp="1"/>
          </p:cNvSpPr>
          <p:nvPr/>
        </p:nvSpPr>
        <p:spPr>
          <a:xfrm>
            <a:off x="873000" y="3312250"/>
            <a:ext cx="1402311" cy="379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1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KARTHIK</a:t>
            </a:r>
            <a:endParaRPr/>
          </a:p>
        </p:txBody>
      </p:sp>
      <p:sp>
        <p:nvSpPr>
          <p:cNvPr id="9" name="Google Shape;209;p33">
            <a:extLst>
              <a:ext uri="{FF2B5EF4-FFF2-40B4-BE49-F238E27FC236}">
                <a16:creationId xmlns:a16="http://schemas.microsoft.com/office/drawing/2014/main" id="{60B70DD8-07C6-6FCD-4A5A-AD30EBF15B1F}"/>
              </a:ext>
            </a:extLst>
          </p:cNvPr>
          <p:cNvSpPr txBox="1">
            <a:spLocks noGrp="1"/>
          </p:cNvSpPr>
          <p:nvPr/>
        </p:nvSpPr>
        <p:spPr>
          <a:xfrm>
            <a:off x="2824351" y="3312250"/>
            <a:ext cx="1402311" cy="379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1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 JUN</a:t>
            </a:r>
            <a:endParaRPr/>
          </a:p>
        </p:txBody>
      </p:sp>
      <p:sp>
        <p:nvSpPr>
          <p:cNvPr id="10" name="Google Shape;209;p33">
            <a:extLst>
              <a:ext uri="{FF2B5EF4-FFF2-40B4-BE49-F238E27FC236}">
                <a16:creationId xmlns:a16="http://schemas.microsoft.com/office/drawing/2014/main" id="{6AA0B7C5-E080-87DD-4D8B-5D0BE07A5679}"/>
              </a:ext>
            </a:extLst>
          </p:cNvPr>
          <p:cNvSpPr txBox="1">
            <a:spLocks noGrp="1"/>
          </p:cNvSpPr>
          <p:nvPr/>
        </p:nvSpPr>
        <p:spPr>
          <a:xfrm>
            <a:off x="4775699" y="3312249"/>
            <a:ext cx="1402311" cy="379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1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 MING</a:t>
            </a:r>
            <a:endParaRPr/>
          </a:p>
        </p:txBody>
      </p:sp>
      <p:sp>
        <p:nvSpPr>
          <p:cNvPr id="11" name="Google Shape;209;p33">
            <a:extLst>
              <a:ext uri="{FF2B5EF4-FFF2-40B4-BE49-F238E27FC236}">
                <a16:creationId xmlns:a16="http://schemas.microsoft.com/office/drawing/2014/main" id="{CFBF1B9A-3A93-03B7-60F0-BE9F3620CB0C}"/>
              </a:ext>
            </a:extLst>
          </p:cNvPr>
          <p:cNvSpPr txBox="1">
            <a:spLocks noGrp="1"/>
          </p:cNvSpPr>
          <p:nvPr/>
        </p:nvSpPr>
        <p:spPr>
          <a:xfrm>
            <a:off x="6727047" y="3290321"/>
            <a:ext cx="1472192" cy="379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1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 SHIEN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7894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B662B-BFEC-8F6D-AD9F-26DE7D602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24;p47">
            <a:extLst>
              <a:ext uri="{FF2B5EF4-FFF2-40B4-BE49-F238E27FC236}">
                <a16:creationId xmlns:a16="http://schemas.microsoft.com/office/drawing/2014/main" id="{2D15E951-148C-0901-0B35-D7C27FCE9B9D}"/>
              </a:ext>
            </a:extLst>
          </p:cNvPr>
          <p:cNvSpPr txBox="1">
            <a:spLocks/>
          </p:cNvSpPr>
          <p:nvPr/>
        </p:nvSpPr>
        <p:spPr>
          <a:xfrm>
            <a:off x="977504" y="103694"/>
            <a:ext cx="5545844" cy="79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SG"/>
              <a:t>OpenAI CLIP Embeddings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8447617-8F57-B02C-A5EA-8FB8604F3D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03116"/>
              </p:ext>
            </p:extLst>
          </p:nvPr>
        </p:nvGraphicFramePr>
        <p:xfrm>
          <a:off x="556181" y="1073788"/>
          <a:ext cx="4911366" cy="185420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911366">
                  <a:extLst>
                    <a:ext uri="{9D8B030D-6E8A-4147-A177-3AD203B41FA5}">
                      <a16:colId xmlns:a16="http://schemas.microsoft.com/office/drawing/2014/main" val="2319479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chemeClr val="accent6"/>
                          </a:solidFill>
                        </a:rPr>
                        <a:t>Increasing the number of hidden layers to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092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b="1">
                          <a:solidFill>
                            <a:schemeClr val="accent6"/>
                          </a:solidFill>
                        </a:rPr>
                        <a:t>Adding a high dropout rate of 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64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b="1">
                          <a:solidFill>
                            <a:schemeClr val="accent6"/>
                          </a:solidFill>
                        </a:rPr>
                        <a:t>L2 Regularization 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74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accent6"/>
                          </a:solidFill>
                        </a:rPr>
                        <a:t>Implementing skip/residual connections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402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accent6"/>
                          </a:solidFill>
                        </a:rPr>
                        <a:t>Using </a:t>
                      </a:r>
                      <a:r>
                        <a:rPr lang="en-GB" b="1" dirty="0" err="1">
                          <a:solidFill>
                            <a:schemeClr val="accent6"/>
                          </a:solidFill>
                        </a:rPr>
                        <a:t>AdamW</a:t>
                      </a:r>
                      <a:r>
                        <a:rPr lang="en-GB" b="1" dirty="0">
                          <a:solidFill>
                            <a:schemeClr val="accent6"/>
                          </a:solidFill>
                        </a:rPr>
                        <a:t> optimizer with initial learning rate of 1e-4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02030"/>
                  </a:ext>
                </a:extLst>
              </a:tr>
            </a:tbl>
          </a:graphicData>
        </a:graphic>
      </p:graphicFrame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22149CC-73B6-DB71-C553-5900FE614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24" y="3104039"/>
            <a:ext cx="4953024" cy="1778268"/>
          </a:xfrm>
          <a:prstGeom prst="rect">
            <a:avLst/>
          </a:prstGeom>
        </p:spPr>
      </p:pic>
      <p:pic>
        <p:nvPicPr>
          <p:cNvPr id="11" name="Picture 10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CDA6FFF5-6224-23D2-3D7E-6B1FD5D8B2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254"/>
          <a:stretch/>
        </p:blipFill>
        <p:spPr>
          <a:xfrm>
            <a:off x="5599522" y="3028108"/>
            <a:ext cx="3251357" cy="1854199"/>
          </a:xfrm>
          <a:prstGeom prst="rect">
            <a:avLst/>
          </a:prstGeom>
        </p:spPr>
      </p:pic>
      <p:pic>
        <p:nvPicPr>
          <p:cNvPr id="14" name="Picture 13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4E95F010-0C89-62D9-8FDC-60AB013A8F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254"/>
          <a:stretch/>
        </p:blipFill>
        <p:spPr>
          <a:xfrm>
            <a:off x="5599522" y="1073787"/>
            <a:ext cx="3251357" cy="185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288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5233B-66EA-9C5E-A012-EBF4516BE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24;p47">
            <a:extLst>
              <a:ext uri="{FF2B5EF4-FFF2-40B4-BE49-F238E27FC236}">
                <a16:creationId xmlns:a16="http://schemas.microsoft.com/office/drawing/2014/main" id="{7EFB4086-67CA-D750-9AEC-69F4E444637B}"/>
              </a:ext>
            </a:extLst>
          </p:cNvPr>
          <p:cNvSpPr txBox="1">
            <a:spLocks/>
          </p:cNvSpPr>
          <p:nvPr/>
        </p:nvSpPr>
        <p:spPr>
          <a:xfrm>
            <a:off x="977504" y="103694"/>
            <a:ext cx="5545844" cy="79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SG" err="1"/>
              <a:t>MemeCLIP</a:t>
            </a:r>
            <a:r>
              <a:rPr lang="en-SG"/>
              <a:t> Implementation</a:t>
            </a:r>
          </a:p>
        </p:txBody>
      </p:sp>
      <p:pic>
        <p:nvPicPr>
          <p:cNvPr id="5" name="Picture 4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D864B96F-E84C-E4F9-2379-1DAD87A091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651" b="14355"/>
          <a:stretch/>
        </p:blipFill>
        <p:spPr>
          <a:xfrm>
            <a:off x="299211" y="1213339"/>
            <a:ext cx="5568826" cy="2031023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E91B40B-474B-CACB-E44E-FD695D352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464" y="3323493"/>
            <a:ext cx="5445211" cy="1716314"/>
          </a:xfrm>
          <a:prstGeom prst="rect">
            <a:avLst/>
          </a:prstGeom>
        </p:spPr>
      </p:pic>
      <p:sp>
        <p:nvSpPr>
          <p:cNvPr id="3" name="Subtitle 3">
            <a:extLst>
              <a:ext uri="{FF2B5EF4-FFF2-40B4-BE49-F238E27FC236}">
                <a16:creationId xmlns:a16="http://schemas.microsoft.com/office/drawing/2014/main" id="{4337D543-57F6-9CD4-EECC-28AA20D08E9D}"/>
              </a:ext>
            </a:extLst>
          </p:cNvPr>
          <p:cNvSpPr txBox="1">
            <a:spLocks/>
          </p:cNvSpPr>
          <p:nvPr/>
        </p:nvSpPr>
        <p:spPr>
          <a:xfrm>
            <a:off x="5919290" y="1370693"/>
            <a:ext cx="3057385" cy="1716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Clr>
                <a:schemeClr val="dk1"/>
              </a:buClr>
              <a:buSzPts val="3000"/>
              <a:buFont typeface="Exo 2"/>
              <a:buNone/>
              <a:defRPr sz="1500">
                <a:solidFill>
                  <a:schemeClr val="dk1"/>
                </a:solidFill>
                <a:latin typeface="Exo 2"/>
                <a:ea typeface="Exo 2"/>
                <a:cs typeface="Exo 2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Linear Project: transform data from one dimensional space to another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Feature Adapter: help model to adapt to new task better</a:t>
            </a:r>
          </a:p>
        </p:txBody>
      </p:sp>
    </p:spTree>
    <p:extLst>
      <p:ext uri="{BB962C8B-B14F-4D97-AF65-F5344CB8AC3E}">
        <p14:creationId xmlns:p14="http://schemas.microsoft.com/office/powerpoint/2010/main" val="3663724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03778-08A3-48EB-18C7-7EBEEA3AF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24;p47">
            <a:extLst>
              <a:ext uri="{FF2B5EF4-FFF2-40B4-BE49-F238E27FC236}">
                <a16:creationId xmlns:a16="http://schemas.microsoft.com/office/drawing/2014/main" id="{88984DE8-6A5E-A65E-9216-835F5AF09E7A}"/>
              </a:ext>
            </a:extLst>
          </p:cNvPr>
          <p:cNvSpPr txBox="1">
            <a:spLocks/>
          </p:cNvSpPr>
          <p:nvPr/>
        </p:nvSpPr>
        <p:spPr>
          <a:xfrm>
            <a:off x="977504" y="103694"/>
            <a:ext cx="5545844" cy="79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SG"/>
              <a:t>Metrics</a:t>
            </a:r>
          </a:p>
        </p:txBody>
      </p:sp>
      <p:pic>
        <p:nvPicPr>
          <p:cNvPr id="3" name="Picture 2" descr="A blue squares with white text&#10;&#10;AI-generated content may be incorrect.">
            <a:extLst>
              <a:ext uri="{FF2B5EF4-FFF2-40B4-BE49-F238E27FC236}">
                <a16:creationId xmlns:a16="http://schemas.microsoft.com/office/drawing/2014/main" id="{BAFEC647-9BEA-768B-6F4A-83FAADE0F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699" y="1111959"/>
            <a:ext cx="3647389" cy="3292334"/>
          </a:xfrm>
          <a:prstGeom prst="rect">
            <a:avLst/>
          </a:prstGeom>
        </p:spPr>
      </p:pic>
      <p:pic>
        <p:nvPicPr>
          <p:cNvPr id="7" name="Picture 6" descr="A blue line graph with white lines&#10;&#10;AI-generated content may be incorrect.">
            <a:extLst>
              <a:ext uri="{FF2B5EF4-FFF2-40B4-BE49-F238E27FC236}">
                <a16:creationId xmlns:a16="http://schemas.microsoft.com/office/drawing/2014/main" id="{9A8E026A-829F-650E-D500-E02504101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11959"/>
            <a:ext cx="4242472" cy="3292334"/>
          </a:xfrm>
          <a:prstGeom prst="rect">
            <a:avLst/>
          </a:prstGeom>
        </p:spPr>
      </p:pic>
      <p:sp>
        <p:nvSpPr>
          <p:cNvPr id="2" name="Subtitle 3">
            <a:extLst>
              <a:ext uri="{FF2B5EF4-FFF2-40B4-BE49-F238E27FC236}">
                <a16:creationId xmlns:a16="http://schemas.microsoft.com/office/drawing/2014/main" id="{5964C8D1-300A-BAEB-AA12-C81341D72567}"/>
              </a:ext>
            </a:extLst>
          </p:cNvPr>
          <p:cNvSpPr txBox="1">
            <a:spLocks/>
          </p:cNvSpPr>
          <p:nvPr/>
        </p:nvSpPr>
        <p:spPr>
          <a:xfrm>
            <a:off x="586699" y="4467496"/>
            <a:ext cx="3647389" cy="572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Clr>
                <a:schemeClr val="dk1"/>
              </a:buClr>
              <a:buSzPts val="3000"/>
              <a:buFont typeface="Exo 2"/>
              <a:buNone/>
              <a:defRPr sz="1500">
                <a:solidFill>
                  <a:schemeClr val="dk1"/>
                </a:solidFill>
                <a:latin typeface="Exo 2"/>
                <a:ea typeface="Exo 2"/>
                <a:cs typeface="Exo 2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High number of false positives (investigate)</a:t>
            </a:r>
          </a:p>
        </p:txBody>
      </p:sp>
      <p:sp>
        <p:nvSpPr>
          <p:cNvPr id="5" name="Subtitle 3">
            <a:extLst>
              <a:ext uri="{FF2B5EF4-FFF2-40B4-BE49-F238E27FC236}">
                <a16:creationId xmlns:a16="http://schemas.microsoft.com/office/drawing/2014/main" id="{601E97EF-F54F-B4FC-9B62-F1107CD47159}"/>
              </a:ext>
            </a:extLst>
          </p:cNvPr>
          <p:cNvSpPr txBox="1">
            <a:spLocks/>
          </p:cNvSpPr>
          <p:nvPr/>
        </p:nvSpPr>
        <p:spPr>
          <a:xfrm>
            <a:off x="4572000" y="4467496"/>
            <a:ext cx="4242472" cy="572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Clr>
                <a:schemeClr val="dk1"/>
              </a:buClr>
              <a:buSzPts val="3000"/>
              <a:buFont typeface="Exo 2"/>
              <a:buNone/>
              <a:defRPr sz="1500">
                <a:solidFill>
                  <a:schemeClr val="dk1"/>
                </a:solidFill>
                <a:latin typeface="Exo 2"/>
                <a:ea typeface="Exo 2"/>
                <a:cs typeface="Exo 2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62% discriminative ability</a:t>
            </a:r>
          </a:p>
        </p:txBody>
      </p:sp>
    </p:spTree>
    <p:extLst>
      <p:ext uri="{BB962C8B-B14F-4D97-AF65-F5344CB8AC3E}">
        <p14:creationId xmlns:p14="http://schemas.microsoft.com/office/powerpoint/2010/main" val="1662283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E0C1D-094F-6332-6140-64E60C79D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24;p47">
            <a:extLst>
              <a:ext uri="{FF2B5EF4-FFF2-40B4-BE49-F238E27FC236}">
                <a16:creationId xmlns:a16="http://schemas.microsoft.com/office/drawing/2014/main" id="{BCED9A24-D90C-D143-5125-5CBABA768A6E}"/>
              </a:ext>
            </a:extLst>
          </p:cNvPr>
          <p:cNvSpPr txBox="1">
            <a:spLocks/>
          </p:cNvSpPr>
          <p:nvPr/>
        </p:nvSpPr>
        <p:spPr>
          <a:xfrm>
            <a:off x="977504" y="103694"/>
            <a:ext cx="5545844" cy="79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SG"/>
              <a:t>Metrics</a:t>
            </a:r>
          </a:p>
        </p:txBody>
      </p:sp>
      <p:pic>
        <p:nvPicPr>
          <p:cNvPr id="5" name="Picture 4" descr="A graph with lines and symbols&#10;&#10;AI-generated content may be incorrect.">
            <a:extLst>
              <a:ext uri="{FF2B5EF4-FFF2-40B4-BE49-F238E27FC236}">
                <a16:creationId xmlns:a16="http://schemas.microsoft.com/office/drawing/2014/main" id="{8F9E8BD7-ED88-2EC5-72B9-3CD1DB7B9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04" y="1244339"/>
            <a:ext cx="4774878" cy="3076570"/>
          </a:xfrm>
          <a:prstGeom prst="rect">
            <a:avLst/>
          </a:prstGeom>
        </p:spPr>
      </p:pic>
      <p:pic>
        <p:nvPicPr>
          <p:cNvPr id="8" name="Picture 7" descr="A graph of a distribution&#10;&#10;AI-generated content may be incorrect.">
            <a:extLst>
              <a:ext uri="{FF2B5EF4-FFF2-40B4-BE49-F238E27FC236}">
                <a16:creationId xmlns:a16="http://schemas.microsoft.com/office/drawing/2014/main" id="{29E0448B-4CBF-AB55-675C-511EB079D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184" y="1244339"/>
            <a:ext cx="3898010" cy="3076570"/>
          </a:xfrm>
          <a:prstGeom prst="rect">
            <a:avLst/>
          </a:prstGeom>
        </p:spPr>
      </p:pic>
      <p:sp>
        <p:nvSpPr>
          <p:cNvPr id="2" name="Subtitle 3">
            <a:extLst>
              <a:ext uri="{FF2B5EF4-FFF2-40B4-BE49-F238E27FC236}">
                <a16:creationId xmlns:a16="http://schemas.microsoft.com/office/drawing/2014/main" id="{1AA694FE-D471-D328-0E30-3D634ACE77B8}"/>
              </a:ext>
            </a:extLst>
          </p:cNvPr>
          <p:cNvSpPr txBox="1">
            <a:spLocks/>
          </p:cNvSpPr>
          <p:nvPr/>
        </p:nvSpPr>
        <p:spPr>
          <a:xfrm>
            <a:off x="586699" y="4467496"/>
            <a:ext cx="3647389" cy="572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Clr>
                <a:schemeClr val="dk1"/>
              </a:buClr>
              <a:buSzPts val="3000"/>
              <a:buFont typeface="Exo 2"/>
              <a:buNone/>
              <a:defRPr sz="1500">
                <a:solidFill>
                  <a:schemeClr val="dk1"/>
                </a:solidFill>
                <a:latin typeface="Exo 2"/>
                <a:ea typeface="Exo 2"/>
                <a:cs typeface="Exo 2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Threshold of 0.5 is good</a:t>
            </a:r>
          </a:p>
        </p:txBody>
      </p:sp>
      <p:sp>
        <p:nvSpPr>
          <p:cNvPr id="3" name="Subtitle 3">
            <a:extLst>
              <a:ext uri="{FF2B5EF4-FFF2-40B4-BE49-F238E27FC236}">
                <a16:creationId xmlns:a16="http://schemas.microsoft.com/office/drawing/2014/main" id="{1DB17F69-669A-A046-D547-C2A24C2C3241}"/>
              </a:ext>
            </a:extLst>
          </p:cNvPr>
          <p:cNvSpPr txBox="1">
            <a:spLocks/>
          </p:cNvSpPr>
          <p:nvPr/>
        </p:nvSpPr>
        <p:spPr>
          <a:xfrm>
            <a:off x="5054184" y="4467495"/>
            <a:ext cx="3898010" cy="572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Clr>
                <a:schemeClr val="dk1"/>
              </a:buClr>
              <a:buSzPts val="3000"/>
              <a:buFont typeface="Exo 2"/>
              <a:buNone/>
              <a:defRPr sz="1500">
                <a:solidFill>
                  <a:schemeClr val="dk1"/>
                </a:solidFill>
                <a:latin typeface="Exo 2"/>
                <a:ea typeface="Exo 2"/>
                <a:cs typeface="Exo 2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Decent separation, with some overlap</a:t>
            </a:r>
          </a:p>
        </p:txBody>
      </p:sp>
    </p:spTree>
    <p:extLst>
      <p:ext uri="{BB962C8B-B14F-4D97-AF65-F5344CB8AC3E}">
        <p14:creationId xmlns:p14="http://schemas.microsoft.com/office/powerpoint/2010/main" val="4213425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8A511-F885-3F3E-D784-43CFBF93E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24;p47">
            <a:extLst>
              <a:ext uri="{FF2B5EF4-FFF2-40B4-BE49-F238E27FC236}">
                <a16:creationId xmlns:a16="http://schemas.microsoft.com/office/drawing/2014/main" id="{B6FF54F8-CD29-7C7E-A282-1357AE1C6276}"/>
              </a:ext>
            </a:extLst>
          </p:cNvPr>
          <p:cNvSpPr txBox="1">
            <a:spLocks/>
          </p:cNvSpPr>
          <p:nvPr/>
        </p:nvSpPr>
        <p:spPr>
          <a:xfrm>
            <a:off x="977504" y="103694"/>
            <a:ext cx="5545844" cy="79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SG"/>
              <a:t>Metrics</a:t>
            </a:r>
          </a:p>
        </p:txBody>
      </p:sp>
      <p:pic>
        <p:nvPicPr>
          <p:cNvPr id="5" name="Picture 4" descr="A graph with a line&#10;&#10;AI-generated content may be incorrect.">
            <a:extLst>
              <a:ext uri="{FF2B5EF4-FFF2-40B4-BE49-F238E27FC236}">
                <a16:creationId xmlns:a16="http://schemas.microsoft.com/office/drawing/2014/main" id="{EEE824B2-6AEE-7ADF-7115-B404CB9E1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10" y="993531"/>
            <a:ext cx="6096232" cy="3905811"/>
          </a:xfrm>
          <a:prstGeom prst="rect">
            <a:avLst/>
          </a:prstGeom>
        </p:spPr>
      </p:pic>
      <p:sp>
        <p:nvSpPr>
          <p:cNvPr id="2" name="Subtitle 3">
            <a:extLst>
              <a:ext uri="{FF2B5EF4-FFF2-40B4-BE49-F238E27FC236}">
                <a16:creationId xmlns:a16="http://schemas.microsoft.com/office/drawing/2014/main" id="{D317126D-8739-5B6A-81C0-C0167A9E3B1C}"/>
              </a:ext>
            </a:extLst>
          </p:cNvPr>
          <p:cNvSpPr txBox="1">
            <a:spLocks/>
          </p:cNvSpPr>
          <p:nvPr/>
        </p:nvSpPr>
        <p:spPr>
          <a:xfrm>
            <a:off x="6932022" y="2243739"/>
            <a:ext cx="2029097" cy="1405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Clr>
                <a:schemeClr val="dk1"/>
              </a:buClr>
              <a:buSzPts val="3000"/>
              <a:buFont typeface="Exo 2"/>
              <a:buNone/>
              <a:defRPr sz="1500">
                <a:solidFill>
                  <a:schemeClr val="dk1"/>
                </a:solidFill>
                <a:latin typeface="Exo 2"/>
                <a:ea typeface="Exo 2"/>
                <a:cs typeface="Exo 2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Consistent model performance across all the fold during 5 fold -CV</a:t>
            </a:r>
          </a:p>
        </p:txBody>
      </p:sp>
    </p:spTree>
    <p:extLst>
      <p:ext uri="{BB962C8B-B14F-4D97-AF65-F5344CB8AC3E}">
        <p14:creationId xmlns:p14="http://schemas.microsoft.com/office/powerpoint/2010/main" val="4070114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EEB5A-A645-5B92-E415-192947BB3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24;p47">
            <a:extLst>
              <a:ext uri="{FF2B5EF4-FFF2-40B4-BE49-F238E27FC236}">
                <a16:creationId xmlns:a16="http://schemas.microsoft.com/office/drawing/2014/main" id="{92296029-F212-B3A2-2605-08B9D95E48FF}"/>
              </a:ext>
            </a:extLst>
          </p:cNvPr>
          <p:cNvSpPr txBox="1">
            <a:spLocks/>
          </p:cNvSpPr>
          <p:nvPr/>
        </p:nvSpPr>
        <p:spPr>
          <a:xfrm>
            <a:off x="977504" y="103694"/>
            <a:ext cx="5545844" cy="79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SG"/>
              <a:t>Metrics</a:t>
            </a:r>
          </a:p>
        </p:txBody>
      </p:sp>
      <p:pic>
        <p:nvPicPr>
          <p:cNvPr id="3" name="Picture 2" descr="A collage of images of people&#10;&#10;AI-generated content may be incorrect.">
            <a:extLst>
              <a:ext uri="{FF2B5EF4-FFF2-40B4-BE49-F238E27FC236}">
                <a16:creationId xmlns:a16="http://schemas.microsoft.com/office/drawing/2014/main" id="{5F12FD1B-6E29-A591-F125-B1C4E08C2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65" y="1129240"/>
            <a:ext cx="8421869" cy="2602216"/>
          </a:xfrm>
          <a:prstGeom prst="rect">
            <a:avLst/>
          </a:prstGeom>
        </p:spPr>
      </p:pic>
      <p:sp>
        <p:nvSpPr>
          <p:cNvPr id="6" name="Subtitle 3">
            <a:extLst>
              <a:ext uri="{FF2B5EF4-FFF2-40B4-BE49-F238E27FC236}">
                <a16:creationId xmlns:a16="http://schemas.microsoft.com/office/drawing/2014/main" id="{47CB43C2-7ED3-C4F6-79FA-702169AA1970}"/>
              </a:ext>
            </a:extLst>
          </p:cNvPr>
          <p:cNvSpPr txBox="1">
            <a:spLocks/>
          </p:cNvSpPr>
          <p:nvPr/>
        </p:nvSpPr>
        <p:spPr>
          <a:xfrm>
            <a:off x="361065" y="4014260"/>
            <a:ext cx="8421869" cy="57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Clr>
                <a:schemeClr val="dk1"/>
              </a:buClr>
              <a:buSzPts val="3000"/>
              <a:buFont typeface="Exo 2"/>
              <a:buNone/>
              <a:defRPr sz="1500">
                <a:solidFill>
                  <a:schemeClr val="dk1"/>
                </a:solidFill>
                <a:latin typeface="Exo 2"/>
                <a:ea typeface="Exo 2"/>
                <a:cs typeface="Exo 2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/>
              <a:t>Could be due to annotation errors from </a:t>
            </a:r>
            <a:r>
              <a:rPr lang="en-US" err="1"/>
              <a:t>facebook</a:t>
            </a:r>
            <a:r>
              <a:rPr lang="en-US"/>
              <a:t> harmful meme dataset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/>
              <a:t>Addressed through model retraining loop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116717-0F07-D6F6-D8F7-6EA610B821F7}"/>
              </a:ext>
            </a:extLst>
          </p:cNvPr>
          <p:cNvSpPr/>
          <p:nvPr/>
        </p:nvSpPr>
        <p:spPr>
          <a:xfrm>
            <a:off x="1659118" y="2479249"/>
            <a:ext cx="329938" cy="716438"/>
          </a:xfrm>
          <a:prstGeom prst="rect">
            <a:avLst/>
          </a:prstGeom>
          <a:solidFill>
            <a:schemeClr val="accent4">
              <a:lumMod val="8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504759-A034-82BB-C477-7B8AE9416279}"/>
              </a:ext>
            </a:extLst>
          </p:cNvPr>
          <p:cNvSpPr/>
          <p:nvPr/>
        </p:nvSpPr>
        <p:spPr>
          <a:xfrm>
            <a:off x="804550" y="2479249"/>
            <a:ext cx="345908" cy="716438"/>
          </a:xfrm>
          <a:prstGeom prst="rect">
            <a:avLst/>
          </a:prstGeom>
          <a:solidFill>
            <a:schemeClr val="accent4">
              <a:lumMod val="8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737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A35AD-6755-82D5-4B5C-2D6B0A7AF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24;p47">
            <a:extLst>
              <a:ext uri="{FF2B5EF4-FFF2-40B4-BE49-F238E27FC236}">
                <a16:creationId xmlns:a16="http://schemas.microsoft.com/office/drawing/2014/main" id="{DE4F2DA5-E4E1-4BB4-556E-A43FC6B3D72B}"/>
              </a:ext>
            </a:extLst>
          </p:cNvPr>
          <p:cNvSpPr txBox="1">
            <a:spLocks/>
          </p:cNvSpPr>
          <p:nvPr/>
        </p:nvSpPr>
        <p:spPr>
          <a:xfrm>
            <a:off x="977503" y="103694"/>
            <a:ext cx="7242669" cy="79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SG" err="1"/>
              <a:t>JudgeLLM</a:t>
            </a:r>
            <a:r>
              <a:rPr lang="en-SG"/>
              <a:t> Retraining Loop (add feat.)</a:t>
            </a:r>
          </a:p>
        </p:txBody>
      </p:sp>
      <p:pic>
        <p:nvPicPr>
          <p:cNvPr id="2" name="Picture 1" descr="A diagram of a service&#10;&#10;AI-generated content may be incorrect.">
            <a:extLst>
              <a:ext uri="{FF2B5EF4-FFF2-40B4-BE49-F238E27FC236}">
                <a16:creationId xmlns:a16="http://schemas.microsoft.com/office/drawing/2014/main" id="{34F963D9-3138-04FC-B6D7-484E24D7AA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60" y="961999"/>
            <a:ext cx="5490199" cy="2019996"/>
          </a:xfrm>
          <a:prstGeom prst="rect">
            <a:avLst/>
          </a:prstGeom>
        </p:spPr>
      </p:pic>
      <p:pic>
        <p:nvPicPr>
          <p:cNvPr id="7" name="Picture 6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B6C40F11-66B4-FA09-090D-41354D9EA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61" y="3117163"/>
            <a:ext cx="6376318" cy="1837802"/>
          </a:xfrm>
          <a:prstGeom prst="rect">
            <a:avLst/>
          </a:prstGeom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1101F370-BC03-4834-6881-DAADD05B5EB5}"/>
              </a:ext>
            </a:extLst>
          </p:cNvPr>
          <p:cNvSpPr/>
          <p:nvPr/>
        </p:nvSpPr>
        <p:spPr>
          <a:xfrm>
            <a:off x="3048000" y="3553097"/>
            <a:ext cx="1295401" cy="23513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5D0B4D8B-9DE1-D813-CB02-1E72BC998C4A}"/>
              </a:ext>
            </a:extLst>
          </p:cNvPr>
          <p:cNvSpPr/>
          <p:nvPr/>
        </p:nvSpPr>
        <p:spPr>
          <a:xfrm>
            <a:off x="3048000" y="4254031"/>
            <a:ext cx="1295401" cy="23513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88339E6A-7CF2-F2FD-A0F3-299A7E4C6942}"/>
              </a:ext>
            </a:extLst>
          </p:cNvPr>
          <p:cNvSpPr/>
          <p:nvPr/>
        </p:nvSpPr>
        <p:spPr>
          <a:xfrm>
            <a:off x="3047999" y="4719833"/>
            <a:ext cx="1295401" cy="23513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0" name="Picture 9" descr="A graph with green and red lines&#10;&#10;AI-generated content may be incorrect.">
            <a:extLst>
              <a:ext uri="{FF2B5EF4-FFF2-40B4-BE49-F238E27FC236}">
                <a16:creationId xmlns:a16="http://schemas.microsoft.com/office/drawing/2014/main" id="{2DA5BBA4-CD5F-E51D-DA57-AF562AEF9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799" y="897737"/>
            <a:ext cx="2764971" cy="212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96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>
          <a:extLst>
            <a:ext uri="{FF2B5EF4-FFF2-40B4-BE49-F238E27FC236}">
              <a16:creationId xmlns:a16="http://schemas.microsoft.com/office/drawing/2014/main" id="{38262725-B9A4-E606-76D2-AC9BDCDDB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8">
            <a:extLst>
              <a:ext uri="{FF2B5EF4-FFF2-40B4-BE49-F238E27FC236}">
                <a16:creationId xmlns:a16="http://schemas.microsoft.com/office/drawing/2014/main" id="{B92E3841-8093-7933-64EF-B0F48D5B32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81003" y="383177"/>
            <a:ext cx="6576000" cy="19385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Deep Fake Detection</a:t>
            </a:r>
          </a:p>
        </p:txBody>
      </p:sp>
      <p:sp>
        <p:nvSpPr>
          <p:cNvPr id="330" name="Google Shape;330;p38">
            <a:extLst>
              <a:ext uri="{FF2B5EF4-FFF2-40B4-BE49-F238E27FC236}">
                <a16:creationId xmlns:a16="http://schemas.microsoft.com/office/drawing/2014/main" id="{493667AA-DCCB-55C4-78E2-47FC9CF3F48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60923" y="2424987"/>
            <a:ext cx="761616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/>
              <a:t>Identifying deep fakes on social media platforms</a:t>
            </a:r>
            <a:endParaRPr lang="en-SG"/>
          </a:p>
        </p:txBody>
      </p:sp>
      <p:pic>
        <p:nvPicPr>
          <p:cNvPr id="331" name="Google Shape;331;p38">
            <a:extLst>
              <a:ext uri="{FF2B5EF4-FFF2-40B4-BE49-F238E27FC236}">
                <a16:creationId xmlns:a16="http://schemas.microsoft.com/office/drawing/2014/main" id="{1F1F35CA-C768-C27C-6B14-6F61AEA94C2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60300" y="2915375"/>
            <a:ext cx="2223400" cy="22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8">
            <a:extLst>
              <a:ext uri="{FF2B5EF4-FFF2-40B4-BE49-F238E27FC236}">
                <a16:creationId xmlns:a16="http://schemas.microsoft.com/office/drawing/2014/main" id="{91D3C68C-0CD8-7644-75F3-88AD099D929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106831" y="3011926"/>
            <a:ext cx="2673612" cy="6031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8">
            <a:extLst>
              <a:ext uri="{FF2B5EF4-FFF2-40B4-BE49-F238E27FC236}">
                <a16:creationId xmlns:a16="http://schemas.microsoft.com/office/drawing/2014/main" id="{B1B03668-737B-A91B-CAA7-B4AB4C9E45C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3604" y="3258544"/>
            <a:ext cx="2763565" cy="62348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18770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AE9BF-2015-7069-B87F-0F18222D4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24;p47">
            <a:extLst>
              <a:ext uri="{FF2B5EF4-FFF2-40B4-BE49-F238E27FC236}">
                <a16:creationId xmlns:a16="http://schemas.microsoft.com/office/drawing/2014/main" id="{D229727E-7CCF-9D7D-8CF9-FF3F8153A9E8}"/>
              </a:ext>
            </a:extLst>
          </p:cNvPr>
          <p:cNvSpPr txBox="1">
            <a:spLocks/>
          </p:cNvSpPr>
          <p:nvPr/>
        </p:nvSpPr>
        <p:spPr>
          <a:xfrm>
            <a:off x="977504" y="-160962"/>
            <a:ext cx="35196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SG" dirty="0"/>
              <a:t>Datasets</a:t>
            </a:r>
          </a:p>
        </p:txBody>
      </p:sp>
      <p:sp>
        <p:nvSpPr>
          <p:cNvPr id="5" name="Subtitle 3">
            <a:extLst>
              <a:ext uri="{FF2B5EF4-FFF2-40B4-BE49-F238E27FC236}">
                <a16:creationId xmlns:a16="http://schemas.microsoft.com/office/drawing/2014/main" id="{0DE540DD-1104-FF24-7F9C-D65FC51CA58B}"/>
              </a:ext>
            </a:extLst>
          </p:cNvPr>
          <p:cNvSpPr txBox="1">
            <a:spLocks/>
          </p:cNvSpPr>
          <p:nvPr/>
        </p:nvSpPr>
        <p:spPr>
          <a:xfrm>
            <a:off x="977504" y="1041092"/>
            <a:ext cx="3519600" cy="3981929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buClr>
                <a:schemeClr val="tx1"/>
              </a:buClr>
            </a:pPr>
            <a:r>
              <a:rPr lang="en-SG" sz="2000" b="1" dirty="0">
                <a:solidFill>
                  <a:schemeClr val="tx1"/>
                </a:solidFill>
                <a:latin typeface="Inter"/>
                <a:cs typeface="Inter"/>
              </a:rPr>
              <a:t>Kaggle dataset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SG" sz="1300" dirty="0">
                <a:solidFill>
                  <a:schemeClr val="tx1"/>
                </a:solidFill>
                <a:latin typeface="Inter"/>
                <a:cs typeface="Inter"/>
              </a:rPr>
              <a:t>Subset of this </a:t>
            </a:r>
            <a:r>
              <a:rPr lang="en-SG" sz="1300" dirty="0">
                <a:solidFill>
                  <a:schemeClr val="tx1"/>
                </a:solidFill>
                <a:latin typeface="Inter"/>
                <a:cs typeface="Int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dataset</a:t>
            </a:r>
            <a:r>
              <a:rPr lang="en-SG" sz="1300" dirty="0">
                <a:solidFill>
                  <a:schemeClr val="tx1"/>
                </a:solidFill>
                <a:latin typeface="Inter"/>
                <a:cs typeface="Inter"/>
              </a:rPr>
              <a:t>, which has over 470GB worth of videos of real and deep fake videos</a:t>
            </a:r>
            <a:r>
              <a:rPr lang="en-SG" sz="1300" b="0" i="0" u="none" strike="noStrike" dirty="0">
                <a:solidFill>
                  <a:schemeClr val="tx1"/>
                </a:solidFill>
                <a:effectLst/>
                <a:latin typeface="Inter"/>
                <a:cs typeface="Inter"/>
              </a:rPr>
              <a:t>.</a:t>
            </a:r>
            <a:r>
              <a:rPr lang="en-SG" sz="1300" dirty="0">
                <a:solidFill>
                  <a:schemeClr val="tx1"/>
                </a:solidFill>
                <a:latin typeface="Inter"/>
                <a:cs typeface="Inter"/>
              </a:rPr>
              <a:t> </a:t>
            </a:r>
            <a:endParaRPr lang="en-SG" dirty="0">
              <a:solidFill>
                <a:schemeClr val="tx1"/>
              </a:solidFill>
            </a:endParaRP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SG" sz="1300" dirty="0">
                <a:solidFill>
                  <a:schemeClr val="tx1"/>
                </a:solidFill>
                <a:latin typeface="Inter"/>
                <a:cs typeface="Inter"/>
              </a:rPr>
              <a:t>Over 95,000 images of faces extracted from the first frame of each video</a:t>
            </a:r>
            <a:r>
              <a:rPr lang="en-SG" sz="1300" b="0" i="0" u="none" strike="noStrike" dirty="0">
                <a:solidFill>
                  <a:schemeClr val="tx1"/>
                </a:solidFill>
                <a:effectLst/>
                <a:latin typeface="Inter"/>
                <a:cs typeface="Inter"/>
              </a:rPr>
              <a:t>.</a:t>
            </a:r>
            <a:br>
              <a:rPr lang="en-SG" sz="1300" dirty="0">
                <a:solidFill>
                  <a:schemeClr val="tx1"/>
                </a:solidFill>
                <a:latin typeface="Inter"/>
                <a:cs typeface="Inter"/>
              </a:rPr>
            </a:br>
            <a:br>
              <a:rPr lang="en-SG" sz="1300" dirty="0">
                <a:solidFill>
                  <a:schemeClr val="tx1"/>
                </a:solidFill>
                <a:latin typeface="Inter"/>
                <a:cs typeface="Inter"/>
              </a:rPr>
            </a:br>
            <a:endParaRPr lang="en-SG" sz="1300" b="0" i="0" u="none" strike="noStrike" dirty="0">
              <a:solidFill>
                <a:schemeClr val="tx1"/>
              </a:solidFill>
              <a:effectLst/>
              <a:latin typeface="Inter"/>
              <a:cs typeface="Inter"/>
            </a:endParaRPr>
          </a:p>
          <a:p>
            <a:pPr algn="just">
              <a:buClr>
                <a:schemeClr val="tx1"/>
              </a:buClr>
            </a:pPr>
            <a:r>
              <a:rPr lang="en-SG" sz="2000" b="1" dirty="0" err="1">
                <a:solidFill>
                  <a:schemeClr val="tx1"/>
                </a:solidFill>
                <a:latin typeface="Inter"/>
                <a:cs typeface="Inter"/>
              </a:rPr>
              <a:t>Roboflow</a:t>
            </a:r>
            <a:r>
              <a:rPr lang="en-SG" sz="2000" b="1" dirty="0">
                <a:solidFill>
                  <a:schemeClr val="tx1"/>
                </a:solidFill>
                <a:latin typeface="Inter"/>
                <a:cs typeface="Inter"/>
              </a:rPr>
              <a:t> </a:t>
            </a:r>
            <a:r>
              <a:rPr lang="en-SG" sz="2000" b="1" i="0" u="none" strike="noStrike" dirty="0">
                <a:solidFill>
                  <a:schemeClr val="tx1"/>
                </a:solidFill>
                <a:effectLst/>
                <a:latin typeface="Inter"/>
                <a:cs typeface="Inter"/>
              </a:rPr>
              <a:t>dataset</a:t>
            </a:r>
            <a:endParaRPr lang="en-SG" sz="2000" dirty="0">
              <a:solidFill>
                <a:schemeClr val="tx1"/>
              </a:solidFill>
              <a:latin typeface="Inter"/>
              <a:cs typeface="Inter"/>
            </a:endParaRP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SG" sz="1300" dirty="0">
                <a:solidFill>
                  <a:schemeClr val="tx1"/>
                </a:solidFill>
                <a:latin typeface="Inter"/>
                <a:cs typeface="Inter"/>
              </a:rPr>
              <a:t>Its images have filters applied, (</a:t>
            </a:r>
            <a:r>
              <a:rPr lang="en-SG" sz="1300" dirty="0" err="1">
                <a:solidFill>
                  <a:schemeClr val="tx1"/>
                </a:solidFill>
                <a:latin typeface="Inter"/>
                <a:cs typeface="Inter"/>
              </a:rPr>
              <a:t>i</a:t>
            </a:r>
            <a:r>
              <a:rPr lang="en-SG" sz="1300" b="0" i="0" u="none" strike="noStrike" dirty="0" err="1">
                <a:solidFill>
                  <a:schemeClr val="tx1"/>
                </a:solidFill>
                <a:effectLst/>
                <a:latin typeface="Inter"/>
                <a:cs typeface="Inter"/>
              </a:rPr>
              <a:t>.</a:t>
            </a:r>
            <a:r>
              <a:rPr lang="en-SG" sz="1300" dirty="0" err="1">
                <a:solidFill>
                  <a:schemeClr val="tx1"/>
                </a:solidFill>
                <a:latin typeface="Inter"/>
                <a:cs typeface="Inter"/>
              </a:rPr>
              <a:t>e</a:t>
            </a:r>
            <a:r>
              <a:rPr lang="en-SG" sz="1300" dirty="0">
                <a:solidFill>
                  <a:schemeClr val="tx1"/>
                </a:solidFill>
                <a:latin typeface="Inter"/>
                <a:cs typeface="Inter"/>
              </a:rPr>
              <a:t> 1 image has 4 versions with different filters) </a:t>
            </a:r>
            <a:endParaRPr lang="en-SG" dirty="0">
              <a:solidFill>
                <a:schemeClr val="tx1"/>
              </a:solidFill>
            </a:endParaRP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SG" sz="1300" dirty="0">
                <a:solidFill>
                  <a:schemeClr val="tx1"/>
                </a:solidFill>
                <a:latin typeface="Inter"/>
                <a:cs typeface="Inter"/>
              </a:rPr>
              <a:t>Helps the model to be more robust</a:t>
            </a:r>
            <a:r>
              <a:rPr lang="en-SG" sz="1300" b="0" i="0" u="none" strike="noStrike" dirty="0">
                <a:solidFill>
                  <a:schemeClr val="tx1"/>
                </a:solidFill>
                <a:effectLst/>
                <a:latin typeface="Inter"/>
                <a:cs typeface="Inter"/>
              </a:rPr>
              <a:t>.</a:t>
            </a:r>
            <a:r>
              <a:rPr lang="en-SG" sz="1300" dirty="0">
                <a:solidFill>
                  <a:schemeClr val="tx1"/>
                </a:solidFill>
                <a:latin typeface="Inter"/>
                <a:cs typeface="Inter"/>
              </a:rPr>
              <a:t> </a:t>
            </a:r>
            <a:endParaRPr lang="en-SG" dirty="0">
              <a:solidFill>
                <a:schemeClr val="tx1"/>
              </a:solidFill>
            </a:endParaRP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SG" sz="1300" dirty="0">
                <a:solidFill>
                  <a:schemeClr val="tx1"/>
                </a:solidFill>
                <a:latin typeface="Inter"/>
                <a:cs typeface="Inter"/>
              </a:rPr>
              <a:t>Contains close </a:t>
            </a:r>
            <a:r>
              <a:rPr lang="en-SG" sz="1300" b="0" i="0" u="none" strike="noStrike" dirty="0">
                <a:solidFill>
                  <a:schemeClr val="tx1"/>
                </a:solidFill>
                <a:effectLst/>
                <a:latin typeface="Inter"/>
                <a:cs typeface="Inter"/>
              </a:rPr>
              <a:t>to </a:t>
            </a:r>
            <a:r>
              <a:rPr lang="en-SG" sz="1300" dirty="0">
                <a:solidFill>
                  <a:schemeClr val="tx1"/>
                </a:solidFill>
                <a:latin typeface="Inter"/>
                <a:cs typeface="Inter"/>
              </a:rPr>
              <a:t>30,000 images</a:t>
            </a:r>
            <a:endParaRPr lang="en-SG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endParaRPr lang="en-US" dirty="0">
              <a:solidFill>
                <a:schemeClr val="tx1"/>
              </a:solidFill>
            </a:endParaRPr>
          </a:p>
          <a:p>
            <a:pPr algn="just">
              <a:buClr>
                <a:schemeClr val="tx1"/>
              </a:buClr>
            </a:pPr>
            <a:r>
              <a:rPr lang="en-SG" sz="1300" dirty="0" err="1">
                <a:solidFill>
                  <a:schemeClr val="tx1"/>
                </a:solidFill>
                <a:latin typeface="Inter"/>
                <a:cs typeface="Inter"/>
              </a:rPr>
              <a:t>Undersampling</a:t>
            </a:r>
            <a:r>
              <a:rPr lang="en-SG" sz="1300" dirty="0">
                <a:solidFill>
                  <a:schemeClr val="tx1"/>
                </a:solidFill>
                <a:latin typeface="Inter"/>
                <a:cs typeface="Inter"/>
              </a:rPr>
              <a:t> was used </a:t>
            </a:r>
            <a:r>
              <a:rPr lang="en-SG" sz="1300" b="0" i="0" u="none" strike="noStrike" dirty="0">
                <a:solidFill>
                  <a:schemeClr val="tx1"/>
                </a:solidFill>
                <a:effectLst/>
                <a:latin typeface="Inter"/>
                <a:cs typeface="Inter"/>
              </a:rPr>
              <a:t>to </a:t>
            </a:r>
            <a:r>
              <a:rPr lang="en-SG" sz="1300" dirty="0">
                <a:solidFill>
                  <a:schemeClr val="tx1"/>
                </a:solidFill>
                <a:latin typeface="Inter"/>
                <a:cs typeface="Inter"/>
              </a:rPr>
              <a:t>balance the data</a:t>
            </a:r>
            <a:endParaRPr lang="en-SG" dirty="0">
              <a:solidFill>
                <a:schemeClr val="tx1"/>
              </a:solidFill>
            </a:endParaRPr>
          </a:p>
          <a:p>
            <a:pPr algn="just">
              <a:buClr>
                <a:schemeClr val="tx1"/>
              </a:buClr>
            </a:pPr>
            <a:r>
              <a:rPr lang="en-SG" sz="1300" dirty="0">
                <a:solidFill>
                  <a:schemeClr val="tx1"/>
                </a:solidFill>
                <a:latin typeface="Inter"/>
                <a:cs typeface="Inter"/>
              </a:rPr>
              <a:t>More than 30,000 real images</a:t>
            </a:r>
            <a:endParaRPr lang="en-SG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  <a:buClr>
                <a:schemeClr val="tx1"/>
              </a:buClr>
            </a:pPr>
            <a:br>
              <a:rPr lang="en-US" dirty="0"/>
            </a:b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155197-FA83-D030-7865-E98E758C7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518" y="184297"/>
            <a:ext cx="2691042" cy="477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616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1FD1FD4-5ACA-0E6A-A291-798362FAE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550" y="175415"/>
            <a:ext cx="4541948" cy="452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D11E8EC0-AD82-0101-A8A1-BA0CCDEAB6BA}"/>
              </a:ext>
            </a:extLst>
          </p:cNvPr>
          <p:cNvSpPr txBox="1">
            <a:spLocks/>
          </p:cNvSpPr>
          <p:nvPr/>
        </p:nvSpPr>
        <p:spPr>
          <a:xfrm>
            <a:off x="566378" y="828878"/>
            <a:ext cx="3519600" cy="3981929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buClr>
                <a:schemeClr val="tx1"/>
              </a:buClr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Google Shape;524;p47">
            <a:extLst>
              <a:ext uri="{FF2B5EF4-FFF2-40B4-BE49-F238E27FC236}">
                <a16:creationId xmlns:a16="http://schemas.microsoft.com/office/drawing/2014/main" id="{F311D2F5-B0B5-73E6-2F63-28022B821B6E}"/>
              </a:ext>
            </a:extLst>
          </p:cNvPr>
          <p:cNvSpPr txBox="1">
            <a:spLocks/>
          </p:cNvSpPr>
          <p:nvPr/>
        </p:nvSpPr>
        <p:spPr>
          <a:xfrm>
            <a:off x="332462" y="-443002"/>
            <a:ext cx="35196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SG" dirty="0"/>
              <a:t>Modelling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D6B722-4774-5C18-0CCE-EB1E80AA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02" y="436637"/>
            <a:ext cx="4253024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</a:rPr>
              <a:t> 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Selection: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Transfer Learning model trained for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30 epochs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was chosen over CNN and Transfer Learning with optimization.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Model Size &amp; Performance: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30-epoch Transfer Learning model: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80MB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(smallest, best real-time performance).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Transfer Learning with optimization: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240MB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(larger, more resource-intensive).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CNN from scratch: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450MB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(largest, slowest for real-time detection).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Why the 30-epoch Transfer Learning model?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Balanced trade-off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between size, efficiency, and speed.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Meets target accuracy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80%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while being deployment-friendly.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Training Strategy: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Early stopping was used, resulting in some models training for fewer epochs.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267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842C2-7DCD-7D62-6DD1-4FD27202B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828" y="396949"/>
            <a:ext cx="7103771" cy="1151030"/>
          </a:xfrm>
        </p:spPr>
        <p:txBody>
          <a:bodyPr/>
          <a:lstStyle/>
          <a:p>
            <a:pPr algn="l"/>
            <a:r>
              <a:rPr lang="en-US" sz="2000"/>
              <a:t>As a parent we are concerned about what our kids view on social media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44A392A-8596-4F6D-C583-1C7E146F7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9600" y="1547979"/>
            <a:ext cx="4114800" cy="1359017"/>
          </a:xfrm>
          <a:prstGeom prst="rect">
            <a:avLst/>
          </a:prstGeom>
        </p:spPr>
      </p:pic>
      <p:pic>
        <p:nvPicPr>
          <p:cNvPr id="1034" name="Picture 10" descr="Instagram - Wikipedia">
            <a:extLst>
              <a:ext uri="{FF2B5EF4-FFF2-40B4-BE49-F238E27FC236}">
                <a16:creationId xmlns:a16="http://schemas.microsoft.com/office/drawing/2014/main" id="{2018C8FD-0CA0-9D77-48C5-3A069FA14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962" y="2906996"/>
            <a:ext cx="1189517" cy="118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Tiktok, logo, social media icon - Free download">
            <a:extLst>
              <a:ext uri="{FF2B5EF4-FFF2-40B4-BE49-F238E27FC236}">
                <a16:creationId xmlns:a16="http://schemas.microsoft.com/office/drawing/2014/main" id="{990D19A3-A7C5-B743-657D-63A4E30B1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840" y="2906996"/>
            <a:ext cx="1189518" cy="1189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4904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6FA24BB-28AC-63C7-61F4-5365254D2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967" y="765544"/>
            <a:ext cx="2988193" cy="275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524;p47">
            <a:extLst>
              <a:ext uri="{FF2B5EF4-FFF2-40B4-BE49-F238E27FC236}">
                <a16:creationId xmlns:a16="http://schemas.microsoft.com/office/drawing/2014/main" id="{1C83DDFA-B217-A11C-4C40-2619BA5F996B}"/>
              </a:ext>
            </a:extLst>
          </p:cNvPr>
          <p:cNvSpPr txBox="1">
            <a:spLocks/>
          </p:cNvSpPr>
          <p:nvPr/>
        </p:nvSpPr>
        <p:spPr>
          <a:xfrm>
            <a:off x="222840" y="-10611"/>
            <a:ext cx="35196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SG"/>
              <a:t>Tuning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18DB8E-D163-CFCA-CF43-DBD2AE2F6508}"/>
              </a:ext>
            </a:extLst>
          </p:cNvPr>
          <p:cNvSpPr txBox="1"/>
          <p:nvPr/>
        </p:nvSpPr>
        <p:spPr>
          <a:xfrm>
            <a:off x="222840" y="1048089"/>
            <a:ext cx="5646332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Xception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Parameters: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5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Base Model: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Xception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(pre-trained on ImageNet)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include_top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=False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Excludes fully connected layers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weights='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imagenet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Uses pre-trained weights from ImageNet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input_shape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=(224, 224, 3)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Input size 224x224 with 3 RGB channels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Base Model Freezing: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base_model.trainable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False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Freezes weights of base model during training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 Layers: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GlobalAveragePooling2D()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Averages each feature map to reduce dimensions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Dense(128, activation='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relu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')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Fully connected layer with 128 units and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ReLU</a:t>
            </a:r>
            <a:r>
              <a:rPr lang="en-US" altLang="en-US" sz="1200" dirty="0">
                <a:solidFill>
                  <a:schemeClr val="tx1"/>
                </a:solidFill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activation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Dropout(0.5)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Dropout layer with 50% dropout rate to prevent overfitting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Dense(1, activation='sigmoid')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Output layer for binary classification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1" name="Picture 6" descr="Modeling - Free computer icons">
            <a:extLst>
              <a:ext uri="{FF2B5EF4-FFF2-40B4-BE49-F238E27FC236}">
                <a16:creationId xmlns:a16="http://schemas.microsoft.com/office/drawing/2014/main" id="{BA626B15-4124-2A35-6B3D-EA327B0C9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063" y="3672653"/>
            <a:ext cx="1410605" cy="141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338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94DE0-5A15-0613-D6BA-6619D8348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1311980-5CE5-D111-6711-56D0ED7FD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967" y="765544"/>
            <a:ext cx="2988193" cy="275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524;p47">
            <a:extLst>
              <a:ext uri="{FF2B5EF4-FFF2-40B4-BE49-F238E27FC236}">
                <a16:creationId xmlns:a16="http://schemas.microsoft.com/office/drawing/2014/main" id="{48B5C788-722A-DFC6-CAE4-9DD02C76318B}"/>
              </a:ext>
            </a:extLst>
          </p:cNvPr>
          <p:cNvSpPr txBox="1">
            <a:spLocks/>
          </p:cNvSpPr>
          <p:nvPr/>
        </p:nvSpPr>
        <p:spPr>
          <a:xfrm>
            <a:off x="222840" y="-3539"/>
            <a:ext cx="35196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SG"/>
              <a:t>Tuning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A382B0-ED38-14A2-8670-613B97E88891}"/>
              </a:ext>
            </a:extLst>
          </p:cNvPr>
          <p:cNvSpPr txBox="1"/>
          <p:nvPr/>
        </p:nvSpPr>
        <p:spPr>
          <a:xfrm>
            <a:off x="222840" y="1075420"/>
            <a:ext cx="5646332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Compilation Parameters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Optimizer: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adam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(for faster convergence)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Loss Function: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binary_crossentropy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(for binary classification)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Metrics: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accuracy (tracks training accuracy)</a:t>
            </a: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Callbacks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EarlyStopping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monitor="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val_loss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Monitors validation loss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patience=3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Stops training after 3 epochs of no improvement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restore_best_weights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=True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Restores weights from the best epoch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CSVLogger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Logs training history to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training_log_X_V2.csv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dirty="0">
              <a:solidFill>
                <a:schemeClr val="tx1"/>
              </a:solidFill>
              <a:latin typeface="Arial Unicode MS"/>
            </a:endParaRPr>
          </a:p>
          <a:p>
            <a:r>
              <a:rPr lang="en-US" sz="1200" b="1" dirty="0">
                <a:solidFill>
                  <a:schemeClr val="tx1"/>
                </a:solidFill>
              </a:rPr>
              <a:t>Others: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  Epochs:</a:t>
            </a:r>
            <a:r>
              <a:rPr lang="en-US" sz="1200" dirty="0">
                <a:solidFill>
                  <a:schemeClr val="tx1"/>
                </a:solidFill>
              </a:rPr>
              <a:t> 30 epochs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  Batch Size:</a:t>
            </a:r>
            <a:r>
              <a:rPr lang="en-US" sz="1200" dirty="0">
                <a:solidFill>
                  <a:schemeClr val="tx1"/>
                </a:solidFill>
              </a:rPr>
              <a:t> 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 descr="Modeling - Free computer icons">
            <a:extLst>
              <a:ext uri="{FF2B5EF4-FFF2-40B4-BE49-F238E27FC236}">
                <a16:creationId xmlns:a16="http://schemas.microsoft.com/office/drawing/2014/main" id="{F767335A-0E9B-1052-7F79-F0E907455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063" y="3672653"/>
            <a:ext cx="1410605" cy="141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2109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62C26-F301-8BBD-F352-AA3FF594F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24;p47">
            <a:extLst>
              <a:ext uri="{FF2B5EF4-FFF2-40B4-BE49-F238E27FC236}">
                <a16:creationId xmlns:a16="http://schemas.microsoft.com/office/drawing/2014/main" id="{1A4F762C-DD80-785E-E66A-FB8A24E93064}"/>
              </a:ext>
            </a:extLst>
          </p:cNvPr>
          <p:cNvSpPr txBox="1">
            <a:spLocks/>
          </p:cNvSpPr>
          <p:nvPr/>
        </p:nvSpPr>
        <p:spPr>
          <a:xfrm>
            <a:off x="222840" y="-3539"/>
            <a:ext cx="35196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SG" dirty="0"/>
              <a:t>Performance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FA7223-6758-86C5-44B3-11DA71706957}"/>
              </a:ext>
            </a:extLst>
          </p:cNvPr>
          <p:cNvSpPr txBox="1"/>
          <p:nvPr/>
        </p:nvSpPr>
        <p:spPr>
          <a:xfrm>
            <a:off x="224480" y="1663851"/>
            <a:ext cx="564633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Model Evaluation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tx1"/>
                </a:solidFill>
              </a:rPr>
              <a:t>- Precision:</a:t>
            </a:r>
            <a:r>
              <a:rPr lang="en-US" dirty="0">
                <a:solidFill>
                  <a:schemeClr val="tx1"/>
                </a:solidFill>
              </a:rPr>
              <a:t> 88.61%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Reliable when the model classifies something as "Real."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tx1"/>
                </a:solidFill>
              </a:rPr>
              <a:t>- Recall:</a:t>
            </a:r>
            <a:r>
              <a:rPr lang="en-US" dirty="0">
                <a:solidFill>
                  <a:schemeClr val="tx1"/>
                </a:solidFill>
              </a:rPr>
              <a:t> 77.73%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Room for improvement to reduce missed "Real" instances.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tx1"/>
                </a:solidFill>
              </a:rPr>
              <a:t>- F1-Score:</a:t>
            </a:r>
            <a:r>
              <a:rPr lang="en-US" dirty="0">
                <a:solidFill>
                  <a:schemeClr val="tx1"/>
                </a:solidFill>
              </a:rPr>
              <a:t> 0.8281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Solid balance between precision and recall.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tx1"/>
                </a:solidFill>
              </a:rPr>
              <a:t>- False Negatives:</a:t>
            </a:r>
            <a:r>
              <a:rPr lang="en-US" dirty="0">
                <a:solidFill>
                  <a:schemeClr val="tx1"/>
                </a:solidFill>
              </a:rPr>
              <a:t> 1958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Key area for improvement to increase recall and boost F1-score.</a:t>
            </a:r>
          </a:p>
          <a:p>
            <a:pPr marL="457200" lvl="1"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				</a:t>
            </a:r>
          </a:p>
          <a:p>
            <a:pPr marL="457200" lvl="1">
              <a:buClr>
                <a:schemeClr val="tx1"/>
              </a:buClr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09A47F6-272E-5466-45A8-0F582BB5B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355" y="582575"/>
            <a:ext cx="2661415" cy="295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Score - Free sports icons">
            <a:extLst>
              <a:ext uri="{FF2B5EF4-FFF2-40B4-BE49-F238E27FC236}">
                <a16:creationId xmlns:a16="http://schemas.microsoft.com/office/drawing/2014/main" id="{013F3DCB-CDC4-53B8-56D2-57D05FABD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260" y="3577691"/>
            <a:ext cx="1357510" cy="135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DB357FC-2F62-52D6-9212-C246A1BBB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813" y="332192"/>
            <a:ext cx="2886958" cy="320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9952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04C68-EDC0-8482-6A21-61FB05718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24;p47">
            <a:extLst>
              <a:ext uri="{FF2B5EF4-FFF2-40B4-BE49-F238E27FC236}">
                <a16:creationId xmlns:a16="http://schemas.microsoft.com/office/drawing/2014/main" id="{E21F37BD-83B8-3EE7-A1C0-A1C3AD06DE8A}"/>
              </a:ext>
            </a:extLst>
          </p:cNvPr>
          <p:cNvSpPr txBox="1">
            <a:spLocks/>
          </p:cNvSpPr>
          <p:nvPr/>
        </p:nvSpPr>
        <p:spPr>
          <a:xfrm>
            <a:off x="222840" y="-3539"/>
            <a:ext cx="35196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SG" dirty="0"/>
              <a:t>Performance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1DDC2A-A9ED-A7FD-ED69-DE6166485332}"/>
              </a:ext>
            </a:extLst>
          </p:cNvPr>
          <p:cNvSpPr txBox="1"/>
          <p:nvPr/>
        </p:nvSpPr>
        <p:spPr>
          <a:xfrm>
            <a:off x="224480" y="1663851"/>
            <a:ext cx="564633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Areas for Improvement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tx1"/>
                </a:solidFill>
              </a:rPr>
              <a:t>- Improve Model Robustness:</a:t>
            </a:r>
            <a:endParaRPr lang="en-US">
              <a:solidFill>
                <a:schemeClr val="tx1"/>
              </a:solidFill>
            </a:endParaRP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Fine-tune the model to minimize both false positives and false negatives.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Aim for a more balanced outcome.</a:t>
            </a:r>
          </a:p>
          <a:p>
            <a:pPr>
              <a:buClr>
                <a:schemeClr val="tx1"/>
              </a:buClr>
            </a:pPr>
            <a:r>
              <a:rPr lang="en-US" b="1">
                <a:solidFill>
                  <a:schemeClr val="tx1"/>
                </a:solidFill>
              </a:rPr>
              <a:t>- Increase Recall:</a:t>
            </a:r>
            <a:endParaRPr lang="en-US">
              <a:solidFill>
                <a:schemeClr val="tx1"/>
              </a:solidFill>
            </a:endParaRP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Focus on reducing false negatives.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Adjust decision threshold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0F7D722-E80B-780C-F48C-12F43CAC8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813" y="332192"/>
            <a:ext cx="2886958" cy="320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Score - Free sports icons">
            <a:extLst>
              <a:ext uri="{FF2B5EF4-FFF2-40B4-BE49-F238E27FC236}">
                <a16:creationId xmlns:a16="http://schemas.microsoft.com/office/drawing/2014/main" id="{E95E897C-EE50-5560-BC6D-BD6D058DC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260" y="3577691"/>
            <a:ext cx="1357510" cy="135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826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5C039-709F-01FC-38C2-7992A3BDC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24;p47">
            <a:extLst>
              <a:ext uri="{FF2B5EF4-FFF2-40B4-BE49-F238E27FC236}">
                <a16:creationId xmlns:a16="http://schemas.microsoft.com/office/drawing/2014/main" id="{42530B8D-30F9-B95F-7A2D-A26363182CE0}"/>
              </a:ext>
            </a:extLst>
          </p:cNvPr>
          <p:cNvSpPr txBox="1">
            <a:spLocks/>
          </p:cNvSpPr>
          <p:nvPr/>
        </p:nvSpPr>
        <p:spPr>
          <a:xfrm>
            <a:off x="222840" y="-3539"/>
            <a:ext cx="35196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SG"/>
              <a:t>Performance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F0F08F-25CD-5CAA-4BD9-B0A85273D5CB}"/>
              </a:ext>
            </a:extLst>
          </p:cNvPr>
          <p:cNvSpPr txBox="1"/>
          <p:nvPr/>
        </p:nvSpPr>
        <p:spPr>
          <a:xfrm>
            <a:off x="684028" y="3916322"/>
            <a:ext cx="7775944" cy="1054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>
              <a:lnSpc>
                <a:spcPts val="1457"/>
              </a:lnSpc>
              <a:buClr>
                <a:schemeClr val="tx1"/>
              </a:buClr>
            </a:pPr>
            <a:r>
              <a:rPr lang="en-US" b="1" i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ROC Curve (Threshold = 0.46)</a:t>
            </a:r>
            <a:r>
              <a:rPr lang="en-US" b="0" i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 </a:t>
            </a:r>
          </a:p>
          <a:p>
            <a:pPr marL="171450" indent="-171450" algn="just" rtl="0" fontAlgn="base">
              <a:lnSpc>
                <a:spcPts val="1457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The optimal threshold here is chosen to </a:t>
            </a:r>
            <a:r>
              <a:rPr lang="en-US" b="1" i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balance True Positive Rate (TPR) and False Positive Rate (FPR)</a:t>
            </a:r>
            <a:r>
              <a:rPr lang="en-US" b="0" i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. </a:t>
            </a:r>
          </a:p>
          <a:p>
            <a:pPr marL="171450" indent="-171450" algn="just" rtl="0" fontAlgn="base">
              <a:lnSpc>
                <a:spcPts val="1457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Since ROC is good at assessing general classification performance, this threshold </a:t>
            </a:r>
            <a:r>
              <a:rPr lang="en-US" b="1" i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optimizes the distinction between positive and negative classes</a:t>
            </a:r>
            <a:r>
              <a:rPr lang="en-US" b="0" i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. 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536BED0-EC9C-A0F4-4286-05AB7A890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69" y="1138893"/>
            <a:ext cx="5240723" cy="259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Performance icons for free download | Freepik">
            <a:extLst>
              <a:ext uri="{FF2B5EF4-FFF2-40B4-BE49-F238E27FC236}">
                <a16:creationId xmlns:a16="http://schemas.microsoft.com/office/drawing/2014/main" id="{DA7871E8-1200-80F2-F183-E19D4F41A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838" y="141425"/>
            <a:ext cx="955602" cy="95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631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549A1-F381-492E-0ABE-5BA9F38A5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24;p47">
            <a:extLst>
              <a:ext uri="{FF2B5EF4-FFF2-40B4-BE49-F238E27FC236}">
                <a16:creationId xmlns:a16="http://schemas.microsoft.com/office/drawing/2014/main" id="{D1EE39C8-5252-BBAC-1531-2AF5CD4AAB86}"/>
              </a:ext>
            </a:extLst>
          </p:cNvPr>
          <p:cNvSpPr txBox="1">
            <a:spLocks/>
          </p:cNvSpPr>
          <p:nvPr/>
        </p:nvSpPr>
        <p:spPr>
          <a:xfrm>
            <a:off x="222840" y="-3539"/>
            <a:ext cx="35196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SG"/>
              <a:t>Performance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8FD064-52EC-3350-515B-EB21B4BA900D}"/>
              </a:ext>
            </a:extLst>
          </p:cNvPr>
          <p:cNvSpPr txBox="1"/>
          <p:nvPr/>
        </p:nvSpPr>
        <p:spPr>
          <a:xfrm>
            <a:off x="684028" y="3916322"/>
            <a:ext cx="7775944" cy="1443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rtl="0" fontAlgn="base">
              <a:lnSpc>
                <a:spcPts val="1457"/>
              </a:lnSpc>
              <a:buClr>
                <a:schemeClr val="tx1"/>
              </a:buClr>
            </a:pPr>
            <a:r>
              <a:rPr lang="en-US" b="1" i="0">
                <a:solidFill>
                  <a:srgbClr val="FFFFFF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PR Curve (Threshold = 0.38)</a:t>
            </a:r>
            <a:r>
              <a:rPr lang="en-US" b="0" i="0">
                <a:solidFill>
                  <a:srgbClr val="FFFFFF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SG">
              <a:effectLst/>
            </a:endParaRPr>
          </a:p>
          <a:p>
            <a:pPr marL="285750" marR="0" indent="-285750" algn="just" rtl="0" fontAlgn="base">
              <a:lnSpc>
                <a:spcPts val="1457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FFFFFF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The Precision-Recall Curve is more useful when dealing with </a:t>
            </a:r>
            <a:r>
              <a:rPr lang="en-US" b="1" i="0">
                <a:solidFill>
                  <a:srgbClr val="FFFFFF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imbalanced datasets</a:t>
            </a:r>
            <a:r>
              <a:rPr lang="en-US" b="0" i="0">
                <a:solidFill>
                  <a:srgbClr val="FFFFFF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 </a:t>
            </a:r>
            <a:endParaRPr lang="en-SG">
              <a:effectLst/>
            </a:endParaRPr>
          </a:p>
          <a:p>
            <a:pPr marL="285750" marR="0" indent="-285750" algn="just" rtl="0" fontAlgn="base">
              <a:lnSpc>
                <a:spcPts val="1457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FFFFFF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The optimal threshold here is chosen to </a:t>
            </a:r>
            <a:r>
              <a:rPr lang="en-US" b="1" i="0">
                <a:solidFill>
                  <a:srgbClr val="FFFFFF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balance Precision and Recall</a:t>
            </a:r>
            <a:r>
              <a:rPr lang="en-US" b="0" i="0">
                <a:solidFill>
                  <a:srgbClr val="FFFFFF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Arial" panose="020B0604020202020204" pitchFamily="34" charset="0"/>
              </a:rPr>
              <a:t>, which is different from balancing TPR and FPR. </a:t>
            </a:r>
            <a:endParaRPr lang="en-SG">
              <a:effectLst/>
            </a:endParaRPr>
          </a:p>
          <a:p>
            <a:pPr marL="285750" marR="0" indent="-285750" algn="just" rtl="0" fontAlgn="base">
              <a:lnSpc>
                <a:spcPts val="1457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FFFFFF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Since recall is high at lower thresholds, the PR curve often suggests a </a:t>
            </a:r>
            <a:r>
              <a:rPr lang="en-US" b="1" i="0">
                <a:solidFill>
                  <a:srgbClr val="FFFFFF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lower optimal threshold</a:t>
            </a:r>
            <a:r>
              <a:rPr lang="en-US" b="0" i="0">
                <a:solidFill>
                  <a:srgbClr val="FFFFFF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than ROC. </a:t>
            </a:r>
            <a:endParaRPr lang="en-SG">
              <a:effectLst/>
            </a:endParaRPr>
          </a:p>
          <a:p>
            <a:pPr marL="285750" marR="0" indent="-285750" algn="just" rtl="0" fontAlgn="base">
              <a:lnSpc>
                <a:spcPts val="1457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FFFFFF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SG">
              <a:effectLst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62FF473-DD6B-3EF1-DF09-C5D47B0D4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69" y="1138893"/>
            <a:ext cx="5240723" cy="259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Performance icons for free download | Freepik">
            <a:extLst>
              <a:ext uri="{FF2B5EF4-FFF2-40B4-BE49-F238E27FC236}">
                <a16:creationId xmlns:a16="http://schemas.microsoft.com/office/drawing/2014/main" id="{9BEEA2E1-9C85-4AD4-6E55-52212647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838" y="141425"/>
            <a:ext cx="955602" cy="95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094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7D7D0-AD34-AD37-6435-CDFA12A3A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24;p47">
            <a:extLst>
              <a:ext uri="{FF2B5EF4-FFF2-40B4-BE49-F238E27FC236}">
                <a16:creationId xmlns:a16="http://schemas.microsoft.com/office/drawing/2014/main" id="{B4B11734-13F0-FB59-F488-5758DB37EDDE}"/>
              </a:ext>
            </a:extLst>
          </p:cNvPr>
          <p:cNvSpPr txBox="1">
            <a:spLocks/>
          </p:cNvSpPr>
          <p:nvPr/>
        </p:nvSpPr>
        <p:spPr>
          <a:xfrm>
            <a:off x="222840" y="-3539"/>
            <a:ext cx="35196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SG"/>
              <a:t>Testing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B7C776-2948-522E-80B4-5A906B8992EB}"/>
              </a:ext>
            </a:extLst>
          </p:cNvPr>
          <p:cNvSpPr txBox="1"/>
          <p:nvPr/>
        </p:nvSpPr>
        <p:spPr>
          <a:xfrm>
            <a:off x="684028" y="3916322"/>
            <a:ext cx="777594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lnSpc>
                <a:spcPts val="1457"/>
              </a:lnSpc>
              <a:spcAft>
                <a:spcPts val="800"/>
              </a:spcAft>
            </a:pPr>
            <a:r>
              <a:rPr lang="en-US" b="0" i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The image above is a deepfake. </a:t>
            </a:r>
            <a:endParaRPr lang="en-US" b="0" i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algn="l" rtl="0" fontAlgn="base">
              <a:lnSpc>
                <a:spcPts val="1457"/>
              </a:lnSpc>
              <a:spcAft>
                <a:spcPts val="800"/>
              </a:spcAft>
            </a:pPr>
            <a:r>
              <a:rPr lang="en-US" b="1" i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Dark Red Areas:</a:t>
            </a:r>
            <a:r>
              <a:rPr lang="en-US" b="0" i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These areas highlight the regions that have the most </a:t>
            </a:r>
            <a:r>
              <a:rPr lang="en-US" b="0" i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negative</a:t>
            </a:r>
            <a:r>
              <a:rPr lang="en-US" b="0" i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influence towards the "fake" class. In simpler terms, these are the parts of the image that the model "sees" as the strongest indicators of the image being a deepfake. </a:t>
            </a:r>
            <a:endParaRPr lang="en-US" b="0" i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85AD74C-2516-AA3E-85B2-76D9F1EA8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105" y="1241991"/>
            <a:ext cx="4633706" cy="23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Automated Testing Icon - Free Download Miscellaneous Icons | IconScout">
            <a:extLst>
              <a:ext uri="{FF2B5EF4-FFF2-40B4-BE49-F238E27FC236}">
                <a16:creationId xmlns:a16="http://schemas.microsoft.com/office/drawing/2014/main" id="{72171F44-ED98-65C5-B1FF-87B6830ECD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pic>
        <p:nvPicPr>
          <p:cNvPr id="10246" name="Picture 6" descr="Testing Detailed Rounded Lineal color icon | Freepik">
            <a:extLst>
              <a:ext uri="{FF2B5EF4-FFF2-40B4-BE49-F238E27FC236}">
                <a16:creationId xmlns:a16="http://schemas.microsoft.com/office/drawing/2014/main" id="{78D4B5D2-FCEA-833D-6C43-FE73924AC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977" y="132173"/>
            <a:ext cx="964367" cy="96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6476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>
          <a:extLst>
            <a:ext uri="{FF2B5EF4-FFF2-40B4-BE49-F238E27FC236}">
              <a16:creationId xmlns:a16="http://schemas.microsoft.com/office/drawing/2014/main" id="{60ED391D-2EEF-FB8A-1AF2-DD1237645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8">
            <a:extLst>
              <a:ext uri="{FF2B5EF4-FFF2-40B4-BE49-F238E27FC236}">
                <a16:creationId xmlns:a16="http://schemas.microsoft.com/office/drawing/2014/main" id="{1F059E47-7869-529B-8194-DC6A88C38D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81003" y="383177"/>
            <a:ext cx="6576000" cy="19385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Fake News</a:t>
            </a:r>
            <a:br>
              <a:rPr lang="en"/>
            </a:br>
            <a:r>
              <a:rPr lang="en"/>
              <a:t>Classifier</a:t>
            </a:r>
            <a:endParaRPr/>
          </a:p>
        </p:txBody>
      </p:sp>
      <p:sp>
        <p:nvSpPr>
          <p:cNvPr id="330" name="Google Shape;330;p38">
            <a:extLst>
              <a:ext uri="{FF2B5EF4-FFF2-40B4-BE49-F238E27FC236}">
                <a16:creationId xmlns:a16="http://schemas.microsoft.com/office/drawing/2014/main" id="{E42C6F7E-FA1F-C815-9C0D-87600AE0D56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84000" y="24182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JUN MING </a:t>
            </a:r>
            <a:r>
              <a:rPr lang="en"/>
              <a:t>add a one line description here</a:t>
            </a:r>
            <a:endParaRPr/>
          </a:p>
        </p:txBody>
      </p:sp>
      <p:pic>
        <p:nvPicPr>
          <p:cNvPr id="331" name="Google Shape;331;p38">
            <a:extLst>
              <a:ext uri="{FF2B5EF4-FFF2-40B4-BE49-F238E27FC236}">
                <a16:creationId xmlns:a16="http://schemas.microsoft.com/office/drawing/2014/main" id="{8B0B7DE9-F48B-91B0-74F5-6A232A9BE8D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60300" y="2915375"/>
            <a:ext cx="2223400" cy="22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8">
            <a:extLst>
              <a:ext uri="{FF2B5EF4-FFF2-40B4-BE49-F238E27FC236}">
                <a16:creationId xmlns:a16="http://schemas.microsoft.com/office/drawing/2014/main" id="{82C2A656-4202-7F18-2FFC-BD72871B17B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106831" y="3011926"/>
            <a:ext cx="2673612" cy="6031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8">
            <a:extLst>
              <a:ext uri="{FF2B5EF4-FFF2-40B4-BE49-F238E27FC236}">
                <a16:creationId xmlns:a16="http://schemas.microsoft.com/office/drawing/2014/main" id="{3FC54C2B-D7A7-954C-700E-FF534B5A71E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3604" y="3258544"/>
            <a:ext cx="2763565" cy="62348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3063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24;p47">
            <a:extLst>
              <a:ext uri="{FF2B5EF4-FFF2-40B4-BE49-F238E27FC236}">
                <a16:creationId xmlns:a16="http://schemas.microsoft.com/office/drawing/2014/main" id="{EF3564FC-0E2B-1C5A-0FCC-C1A683EFEF2B}"/>
              </a:ext>
            </a:extLst>
          </p:cNvPr>
          <p:cNvSpPr txBox="1">
            <a:spLocks/>
          </p:cNvSpPr>
          <p:nvPr/>
        </p:nvSpPr>
        <p:spPr>
          <a:xfrm>
            <a:off x="977504" y="-160962"/>
            <a:ext cx="35196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SG"/>
              <a:t>Datasets</a:t>
            </a:r>
          </a:p>
        </p:txBody>
      </p:sp>
      <p:sp>
        <p:nvSpPr>
          <p:cNvPr id="5" name="Subtitle 3">
            <a:extLst>
              <a:ext uri="{FF2B5EF4-FFF2-40B4-BE49-F238E27FC236}">
                <a16:creationId xmlns:a16="http://schemas.microsoft.com/office/drawing/2014/main" id="{CBFFBFC9-8734-8FC5-69A6-6CDC4911E292}"/>
              </a:ext>
            </a:extLst>
          </p:cNvPr>
          <p:cNvSpPr txBox="1">
            <a:spLocks/>
          </p:cNvSpPr>
          <p:nvPr/>
        </p:nvSpPr>
        <p:spPr>
          <a:xfrm>
            <a:off x="977504" y="1041092"/>
            <a:ext cx="3519600" cy="398192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rtl="0" fontAlgn="base">
              <a:spcBef>
                <a:spcPts val="1200"/>
              </a:spcBef>
              <a:buClr>
                <a:schemeClr val="tx1"/>
              </a:buClr>
            </a:pPr>
            <a:r>
              <a:rPr lang="en-SG" b="1" i="0" u="none" strike="noStrike">
                <a:solidFill>
                  <a:schemeClr val="tx1"/>
                </a:solidFill>
                <a:effectLst/>
                <a:latin typeface="Inter" panose="020B0604020202020204" charset="0"/>
              </a:rPr>
              <a:t>Web Scraping:</a:t>
            </a:r>
            <a:endParaRPr lang="en-SG" b="0" i="0" u="none" strike="noStrike">
              <a:solidFill>
                <a:schemeClr val="tx1"/>
              </a:solidFill>
              <a:effectLst/>
              <a:latin typeface="Inter" panose="020B0604020202020204" charset="0"/>
            </a:endParaRPr>
          </a:p>
          <a:p>
            <a:pPr marL="742950" lvl="1" indent="-285750" rtl="0" fontAlgn="base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SG" b="0" i="0" u="none" strike="noStrike">
                <a:solidFill>
                  <a:schemeClr val="tx1"/>
                </a:solidFill>
                <a:effectLst/>
                <a:latin typeface="Inter" panose="020B0604020202020204" charset="0"/>
              </a:rPr>
              <a:t>Scraped </a:t>
            </a:r>
            <a:r>
              <a:rPr lang="en-SG" b="1" i="0" u="none" strike="noStrike">
                <a:solidFill>
                  <a:schemeClr val="tx1"/>
                </a:solidFill>
                <a:effectLst/>
                <a:latin typeface="Inter" panose="020B0604020202020204" charset="0"/>
              </a:rPr>
              <a:t>200 pages</a:t>
            </a:r>
            <a:r>
              <a:rPr lang="en-SG" b="0" i="0" u="none" strike="noStrike">
                <a:solidFill>
                  <a:schemeClr val="tx1"/>
                </a:solidFill>
                <a:effectLst/>
                <a:latin typeface="Inter" panose="020B0604020202020204" charset="0"/>
              </a:rPr>
              <a:t> from PolitiFact using Python.</a:t>
            </a:r>
            <a:endParaRPr lang="en-SG" b="0" i="0" u="none" strike="noStrike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SG" b="0" i="0" u="none" strike="noStrike">
                <a:solidFill>
                  <a:schemeClr val="tx1"/>
                </a:solidFill>
                <a:effectLst/>
                <a:latin typeface="Inter" panose="020B0604020202020204" charset="0"/>
              </a:rPr>
              <a:t>Collected </a:t>
            </a:r>
            <a:r>
              <a:rPr lang="en-SG" b="1" i="0" u="none" strike="noStrike">
                <a:solidFill>
                  <a:schemeClr val="tx1"/>
                </a:solidFill>
                <a:effectLst/>
                <a:latin typeface="Inter" panose="020B0604020202020204" charset="0"/>
              </a:rPr>
              <a:t>~5K records</a:t>
            </a:r>
            <a:r>
              <a:rPr lang="en-SG" b="0" i="0" u="none" strike="noStrike">
                <a:solidFill>
                  <a:schemeClr val="tx1"/>
                </a:solidFill>
                <a:effectLst/>
                <a:latin typeface="Inter" panose="020B0604020202020204" charset="0"/>
              </a:rPr>
              <a:t>.</a:t>
            </a:r>
            <a:endParaRPr lang="en-SG" b="0" i="0" u="none" strike="noStrike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SG" b="0" i="0" u="none" strike="noStrike">
                <a:solidFill>
                  <a:schemeClr val="tx1"/>
                </a:solidFill>
                <a:effectLst/>
                <a:latin typeface="Inter" panose="020B0604020202020204" charset="0"/>
              </a:rPr>
              <a:t>Includes 2023-2025</a:t>
            </a:r>
          </a:p>
          <a:p>
            <a:pPr rtl="0" fontAlgn="base">
              <a:buClr>
                <a:schemeClr val="tx1"/>
              </a:buClr>
            </a:pPr>
            <a:r>
              <a:rPr lang="en-SG" b="1" i="0" u="none" strike="noStrike">
                <a:solidFill>
                  <a:schemeClr val="tx1"/>
                </a:solidFill>
                <a:effectLst/>
                <a:latin typeface="Inter" panose="020B0604020202020204" charset="0"/>
              </a:rPr>
              <a:t>Hugging face Dataset:</a:t>
            </a:r>
            <a:endParaRPr lang="en-SG" b="0" i="0" u="none" strike="noStrike">
              <a:solidFill>
                <a:schemeClr val="tx1"/>
              </a:solidFill>
              <a:effectLst/>
              <a:latin typeface="Inter" panose="020B0604020202020204" charset="0"/>
            </a:endParaRPr>
          </a:p>
          <a:p>
            <a:pPr marL="742950" lvl="1" indent="-285750" rtl="0" fontAlgn="base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SG" b="0" i="0" u="none" strike="noStrike">
                <a:solidFill>
                  <a:schemeClr val="tx1"/>
                </a:solidFill>
                <a:effectLst/>
                <a:latin typeface="Inter" panose="020B0604020202020204" charset="0"/>
              </a:rPr>
              <a:t>Retrieved the </a:t>
            </a:r>
            <a:r>
              <a:rPr lang="en-SG" b="1" i="0" u="none" strike="noStrike">
                <a:solidFill>
                  <a:schemeClr val="tx1"/>
                </a:solidFill>
                <a:effectLst/>
                <a:latin typeface="Inter" panose="020B0604020202020204" charset="0"/>
              </a:rPr>
              <a:t>LIAR2 dataset</a:t>
            </a:r>
            <a:r>
              <a:rPr lang="en-SG" b="0" i="0" u="none" strike="noStrike">
                <a:solidFill>
                  <a:schemeClr val="tx1"/>
                </a:solidFill>
                <a:effectLst/>
                <a:latin typeface="Inter" panose="020B0604020202020204" charset="0"/>
              </a:rPr>
              <a:t> from Hugging Face using Pandas.</a:t>
            </a:r>
            <a:endParaRPr lang="en-SG" b="0" i="0" u="none" strike="noStrike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SG" b="0" i="0" u="none" strike="noStrike">
                <a:solidFill>
                  <a:schemeClr val="tx1"/>
                </a:solidFill>
                <a:effectLst/>
                <a:latin typeface="Inter" panose="020B0604020202020204" charset="0"/>
              </a:rPr>
              <a:t>Includes </a:t>
            </a:r>
            <a:r>
              <a:rPr lang="en-SG" b="1" i="0" u="none" strike="noStrike">
                <a:solidFill>
                  <a:schemeClr val="tx1"/>
                </a:solidFill>
                <a:effectLst/>
                <a:latin typeface="Inter" panose="020B0604020202020204" charset="0"/>
              </a:rPr>
              <a:t>~23K records</a:t>
            </a:r>
            <a:r>
              <a:rPr lang="en-SG" b="0" i="0" u="none" strike="noStrike">
                <a:solidFill>
                  <a:schemeClr val="tx1"/>
                </a:solidFill>
                <a:effectLst/>
                <a:latin typeface="Inter" panose="020B0604020202020204" charset="0"/>
              </a:rPr>
              <a:t>.</a:t>
            </a:r>
            <a:endParaRPr lang="en-SG" b="0" i="0" u="none" strike="noStrike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SG" b="0" i="0" u="none" strike="noStrike">
                <a:solidFill>
                  <a:schemeClr val="tx1"/>
                </a:solidFill>
                <a:effectLst/>
                <a:latin typeface="Inter" panose="020B0604020202020204" charset="0"/>
              </a:rPr>
              <a:t>From 2000 to 2022</a:t>
            </a:r>
          </a:p>
          <a:p>
            <a:pPr rtl="0" fontAlgn="base">
              <a:buClr>
                <a:schemeClr val="tx1"/>
              </a:buClr>
            </a:pPr>
            <a:r>
              <a:rPr lang="en-SG" b="1" i="0" u="none" strike="noStrike">
                <a:solidFill>
                  <a:schemeClr val="tx1"/>
                </a:solidFill>
                <a:effectLst/>
                <a:latin typeface="Inter" panose="020B0604020202020204" charset="0"/>
              </a:rPr>
              <a:t>Final dataset:</a:t>
            </a:r>
            <a:endParaRPr lang="en-SG" b="1" i="0" u="none" strike="noStrike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SG" b="1" i="0" u="none" strike="noStrike">
                <a:solidFill>
                  <a:schemeClr val="tx1"/>
                </a:solidFill>
                <a:effectLst/>
                <a:latin typeface="Inter" panose="020B0604020202020204" charset="0"/>
              </a:rPr>
              <a:t>~12K records</a:t>
            </a:r>
            <a:endParaRPr lang="en-SG" b="1" i="0" u="none" strike="noStrike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SG" b="0" i="0" u="none" strike="noStrike">
                <a:solidFill>
                  <a:schemeClr val="tx1"/>
                </a:solidFill>
                <a:effectLst/>
                <a:latin typeface="Inter" panose="020B0604020202020204" charset="0"/>
              </a:rPr>
              <a:t>From 2019 to 2025, and after cleaning.</a:t>
            </a:r>
            <a:endParaRPr lang="en-SG" b="0" i="0" u="none" strike="noStrike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SG" b="0" i="0" u="none" strike="noStrike">
                <a:solidFill>
                  <a:schemeClr val="tx1"/>
                </a:solidFill>
                <a:effectLst/>
                <a:latin typeface="Inter" panose="020B0604020202020204" charset="0"/>
              </a:rPr>
              <a:t>2 columns: statement and target column (0 for fake news 1 for truthful news)</a:t>
            </a:r>
            <a:endParaRPr lang="en-SG" b="0" i="0" u="none" strike="noStrike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br>
              <a:rPr lang="en-SG" b="0">
                <a:solidFill>
                  <a:schemeClr val="tx1"/>
                </a:solidFill>
                <a:effectLst/>
              </a:rPr>
            </a:br>
            <a:endParaRPr lang="en-US">
              <a:solidFill>
                <a:schemeClr val="tx1"/>
              </a:solidFill>
            </a:endParaRPr>
          </a:p>
        </p:txBody>
      </p:sp>
      <p:pic>
        <p:nvPicPr>
          <p:cNvPr id="1026" name="Picture 2" descr="Brand assets - Hugging Face">
            <a:extLst>
              <a:ext uri="{FF2B5EF4-FFF2-40B4-BE49-F238E27FC236}">
                <a16:creationId xmlns:a16="http://schemas.microsoft.com/office/drawing/2014/main" id="{70A1C0EE-3688-84EF-AEF4-883D8B51D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764" y="508726"/>
            <a:ext cx="1884354" cy="150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eb crawler - Free arrows icons">
            <a:extLst>
              <a:ext uri="{FF2B5EF4-FFF2-40B4-BE49-F238E27FC236}">
                <a16:creationId xmlns:a16="http://schemas.microsoft.com/office/drawing/2014/main" id="{2324FC93-2626-76D6-1829-13054A7F9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396" y="508727"/>
            <a:ext cx="1762125" cy="150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1DFFC35-472B-F6B4-8AD9-A9B6CFCFF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396" y="2305547"/>
            <a:ext cx="3836722" cy="157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410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3">
            <a:extLst>
              <a:ext uri="{FF2B5EF4-FFF2-40B4-BE49-F238E27FC236}">
                <a16:creationId xmlns:a16="http://schemas.microsoft.com/office/drawing/2014/main" id="{5B4D465B-2334-3385-335E-03DDCFCE3491}"/>
              </a:ext>
            </a:extLst>
          </p:cNvPr>
          <p:cNvSpPr txBox="1">
            <a:spLocks/>
          </p:cNvSpPr>
          <p:nvPr/>
        </p:nvSpPr>
        <p:spPr>
          <a:xfrm>
            <a:off x="977504" y="1041092"/>
            <a:ext cx="3519600" cy="398192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b="1">
                <a:solidFill>
                  <a:schemeClr val="tx1"/>
                </a:solidFill>
              </a:rPr>
              <a:t>Text Input</a:t>
            </a:r>
            <a:r>
              <a:rPr lang="en-US">
                <a:solidFill>
                  <a:schemeClr val="tx1"/>
                </a:solidFill>
              </a:rPr>
              <a:t>: User inputs text into the frontend. 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b="1">
                <a:solidFill>
                  <a:schemeClr val="tx1"/>
                </a:solidFill>
              </a:rPr>
              <a:t>Backend Processing</a:t>
            </a:r>
            <a:r>
              <a:rPr lang="en-US">
                <a:solidFill>
                  <a:schemeClr val="tx1"/>
                </a:solidFill>
              </a:rPr>
              <a:t>: Input is sent to the backend, where it undergoes consistent preprocessing steps. 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b="1">
                <a:solidFill>
                  <a:schemeClr val="tx1"/>
                </a:solidFill>
              </a:rPr>
              <a:t>Model Classification</a:t>
            </a:r>
            <a:r>
              <a:rPr lang="en-US">
                <a:solidFill>
                  <a:schemeClr val="tx1"/>
                </a:solidFill>
              </a:rPr>
              <a:t>: Preprocessed text is classified by the model. 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b="1">
                <a:solidFill>
                  <a:schemeClr val="tx1"/>
                </a:solidFill>
              </a:rPr>
              <a:t>Formatting</a:t>
            </a:r>
            <a:r>
              <a:rPr lang="en-US">
                <a:solidFill>
                  <a:schemeClr val="tx1"/>
                </a:solidFill>
              </a:rPr>
              <a:t>: The classification result is formatted. 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b="1">
                <a:solidFill>
                  <a:schemeClr val="tx1"/>
                </a:solidFill>
              </a:rPr>
              <a:t>Article Retrieval and summary</a:t>
            </a:r>
            <a:r>
              <a:rPr lang="en-US">
                <a:solidFill>
                  <a:schemeClr val="tx1"/>
                </a:solidFill>
              </a:rPr>
              <a:t>: Relevant articles on the topic are retrieved and </a:t>
            </a:r>
            <a:r>
              <a:rPr lang="en-US" err="1">
                <a:solidFill>
                  <a:schemeClr val="tx1"/>
                </a:solidFill>
              </a:rPr>
              <a:t>concised</a:t>
            </a:r>
            <a:r>
              <a:rPr lang="en-US">
                <a:solidFill>
                  <a:schemeClr val="tx1"/>
                </a:solidFill>
              </a:rPr>
              <a:t>.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b="1">
                <a:solidFill>
                  <a:schemeClr val="tx1"/>
                </a:solidFill>
              </a:rPr>
              <a:t>Response</a:t>
            </a:r>
            <a:r>
              <a:rPr lang="en-US">
                <a:solidFill>
                  <a:schemeClr val="tx1"/>
                </a:solidFill>
              </a:rPr>
              <a:t>: The user receives the classified result along with the relevant articles. </a:t>
            </a:r>
          </a:p>
          <a:p>
            <a:pPr rtl="0" fontAlgn="base">
              <a:spcBef>
                <a:spcPts val="1200"/>
              </a:spcBef>
              <a:buClr>
                <a:schemeClr val="tx1"/>
              </a:buClr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Google Shape;524;p47">
            <a:extLst>
              <a:ext uri="{FF2B5EF4-FFF2-40B4-BE49-F238E27FC236}">
                <a16:creationId xmlns:a16="http://schemas.microsoft.com/office/drawing/2014/main" id="{F9C4E703-C04A-C5B0-47C7-38925D08FDC9}"/>
              </a:ext>
            </a:extLst>
          </p:cNvPr>
          <p:cNvSpPr txBox="1">
            <a:spLocks/>
          </p:cNvSpPr>
          <p:nvPr/>
        </p:nvSpPr>
        <p:spPr>
          <a:xfrm>
            <a:off x="977504" y="-160962"/>
            <a:ext cx="35196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SG"/>
              <a:t>Pipeline</a:t>
            </a:r>
          </a:p>
        </p:txBody>
      </p:sp>
      <p:pic>
        <p:nvPicPr>
          <p:cNvPr id="5" name="Picture 4" descr="A diagram of a model&#10;&#10;Description automatically generated">
            <a:extLst>
              <a:ext uri="{FF2B5EF4-FFF2-40B4-BE49-F238E27FC236}">
                <a16:creationId xmlns:a16="http://schemas.microsoft.com/office/drawing/2014/main" id="{223A4EE9-F5BD-29D7-9421-2CF45302B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108" y="357971"/>
            <a:ext cx="2748531" cy="438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40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crolling Instagram GIFs - Find &amp; Share on GIPHY">
            <a:extLst>
              <a:ext uri="{FF2B5EF4-FFF2-40B4-BE49-F238E27FC236}">
                <a16:creationId xmlns:a16="http://schemas.microsoft.com/office/drawing/2014/main" id="{938DD414-4746-1AF1-889B-10C60D486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876300"/>
            <a:ext cx="19050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6AD3A9-2F15-A3A3-69DD-7D36E849893F}"/>
              </a:ext>
            </a:extLst>
          </p:cNvPr>
          <p:cNvSpPr txBox="1"/>
          <p:nvPr/>
        </p:nvSpPr>
        <p:spPr>
          <a:xfrm>
            <a:off x="2644848" y="241003"/>
            <a:ext cx="3854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>
                <a:solidFill>
                  <a:schemeClr val="tx1"/>
                </a:solidFill>
              </a:rPr>
              <a:t>Now lets visualise them scrolling Instagram</a:t>
            </a:r>
          </a:p>
        </p:txBody>
      </p:sp>
    </p:spTree>
    <p:extLst>
      <p:ext uri="{BB962C8B-B14F-4D97-AF65-F5344CB8AC3E}">
        <p14:creationId xmlns:p14="http://schemas.microsoft.com/office/powerpoint/2010/main" val="41883351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E64B3-3D42-631A-C64B-78D2510BB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Findings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7518ECF-D674-240F-FCB5-D51B9D274B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51078"/>
              </p:ext>
            </p:extLst>
          </p:nvPr>
        </p:nvGraphicFramePr>
        <p:xfrm>
          <a:off x="1524000" y="1337310"/>
          <a:ext cx="6096000" cy="3535680"/>
        </p:xfrm>
        <a:graphic>
          <a:graphicData uri="http://schemas.openxmlformats.org/drawingml/2006/table">
            <a:tbl>
              <a:tblPr firstRow="1" bandRow="1">
                <a:tableStyleId>{0621DDEF-0CF0-4191-8A29-91479AD32EEA}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97150564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8279525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77888811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365950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b="1">
                          <a:solidFill>
                            <a:schemeClr val="tx1"/>
                          </a:solidFill>
                        </a:rPr>
                        <a:t>Comparison</a:t>
                      </a:r>
                      <a:endParaRPr lang="en-SG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 b="1">
                          <a:solidFill>
                            <a:schemeClr val="tx1"/>
                          </a:solidFill>
                        </a:rPr>
                        <a:t>Model</a:t>
                      </a:r>
                      <a:endParaRPr lang="en-SG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 b="1">
                          <a:solidFill>
                            <a:schemeClr val="tx1"/>
                          </a:solidFill>
                        </a:rPr>
                        <a:t>F1 Score (macro)</a:t>
                      </a:r>
                      <a:endParaRPr lang="en-SG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 b="1">
                          <a:solidFill>
                            <a:schemeClr val="tx1"/>
                          </a:solidFill>
                        </a:rPr>
                        <a:t>Best Choice</a:t>
                      </a:r>
                      <a:endParaRPr lang="en-SG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2568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1">
                          <a:solidFill>
                            <a:schemeClr val="tx1"/>
                          </a:solidFill>
                        </a:rPr>
                        <a:t>Best Classical Model</a:t>
                      </a:r>
                      <a:endParaRPr lang="en-SG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>
                          <a:solidFill>
                            <a:schemeClr val="tx1"/>
                          </a:solidFill>
                        </a:rPr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>
                          <a:solidFill>
                            <a:schemeClr val="tx1"/>
                          </a:solidFill>
                        </a:rPr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>
                          <a:solidFill>
                            <a:schemeClr val="tx1"/>
                          </a:solidFill>
                        </a:rPr>
                        <a:t>✅ Random Forest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5466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1">
                          <a:solidFill>
                            <a:schemeClr val="tx1"/>
                          </a:solidFill>
                        </a:rPr>
                        <a:t>Anomaly Detection</a:t>
                      </a:r>
                      <a:endParaRPr lang="en-SG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>
                          <a:solidFill>
                            <a:schemeClr val="tx1"/>
                          </a:solidFill>
                        </a:rPr>
                        <a:t>One-Class Neural Network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>
                          <a:solidFill>
                            <a:schemeClr val="tx1"/>
                          </a:solidFill>
                        </a:rPr>
                        <a:t>0.49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 b="0">
                          <a:solidFill>
                            <a:schemeClr val="tx1"/>
                          </a:solidFill>
                        </a:rPr>
                        <a:t>❌ Not Recommended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694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1">
                          <a:solidFill>
                            <a:schemeClr val="tx1"/>
                          </a:solidFill>
                        </a:rPr>
                        <a:t>Best Embeddings</a:t>
                      </a:r>
                      <a:endParaRPr lang="en-SG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GloVe vs Word2Vec vs BERT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>
                          <a:solidFill>
                            <a:schemeClr val="tx1"/>
                          </a:solidFill>
                        </a:rPr>
                        <a:t>✅ GloVe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2123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1">
                          <a:solidFill>
                            <a:schemeClr val="tx1"/>
                          </a:solidFill>
                        </a:rPr>
                        <a:t>RNN (LSTM) vs FNN </a:t>
                      </a:r>
                      <a:endParaRPr lang="en-SG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>
                          <a:solidFill>
                            <a:schemeClr val="tx1"/>
                          </a:solidFill>
                        </a:rPr>
                        <a:t>LSTM: 0.73, FNN: 0.74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>
                          <a:solidFill>
                            <a:schemeClr val="tx1"/>
                          </a:solidFill>
                        </a:rPr>
                        <a:t>0.73 vs 0.74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>
                          <a:solidFill>
                            <a:schemeClr val="tx1"/>
                          </a:solidFill>
                        </a:rPr>
                        <a:t>✅ FNN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8936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1">
                          <a:solidFill>
                            <a:schemeClr val="tx1"/>
                          </a:solidFill>
                        </a:rPr>
                        <a:t>Classification head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>
                          <a:solidFill>
                            <a:schemeClr val="tx1"/>
                          </a:solidFill>
                        </a:rPr>
                        <a:t>Distilled BERT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>
                          <a:solidFill>
                            <a:schemeClr val="tx1"/>
                          </a:solidFill>
                        </a:rPr>
                        <a:t>0.67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>
                          <a:solidFill>
                            <a:schemeClr val="tx1"/>
                          </a:solidFill>
                        </a:rPr>
                        <a:t>❌ Not Recommended</a:t>
                      </a:r>
                    </a:p>
                    <a:p>
                      <a:endParaRPr lang="en-SG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452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1890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929FB-18E9-4DDF-8DE5-CEFC04E5A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3">
            <a:extLst>
              <a:ext uri="{FF2B5EF4-FFF2-40B4-BE49-F238E27FC236}">
                <a16:creationId xmlns:a16="http://schemas.microsoft.com/office/drawing/2014/main" id="{B523C209-DF6D-7E99-F69D-D50BCDC4D18F}"/>
              </a:ext>
            </a:extLst>
          </p:cNvPr>
          <p:cNvSpPr txBox="1">
            <a:spLocks/>
          </p:cNvSpPr>
          <p:nvPr/>
        </p:nvSpPr>
        <p:spPr>
          <a:xfrm>
            <a:off x="977503" y="827904"/>
            <a:ext cx="3810739" cy="419511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b="1">
                <a:solidFill>
                  <a:schemeClr val="tx1"/>
                </a:solidFill>
              </a:rPr>
              <a:t>Models Explored: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SG" b="1">
                <a:solidFill>
                  <a:schemeClr val="tx1"/>
                </a:solidFill>
              </a:rPr>
              <a:t>Architectures:</a:t>
            </a:r>
            <a:r>
              <a:rPr lang="en-SG">
                <a:solidFill>
                  <a:schemeClr val="tx1"/>
                </a:solidFill>
              </a:rPr>
              <a:t> RNN, CNN, FNN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SG" b="1">
                <a:solidFill>
                  <a:schemeClr val="tx1"/>
                </a:solidFill>
              </a:rPr>
              <a:t>Embeddings:</a:t>
            </a:r>
            <a:r>
              <a:rPr lang="en-SG">
                <a:solidFill>
                  <a:schemeClr val="tx1"/>
                </a:solidFill>
              </a:rPr>
              <a:t> BERT, Word2Vec, </a:t>
            </a:r>
            <a:r>
              <a:rPr lang="en-SG" err="1">
                <a:solidFill>
                  <a:schemeClr val="tx1"/>
                </a:solidFill>
              </a:rPr>
              <a:t>GloVe</a:t>
            </a:r>
            <a:r>
              <a:rPr lang="en-SG">
                <a:solidFill>
                  <a:schemeClr val="tx1"/>
                </a:solidFill>
              </a:rPr>
              <a:t>, TF-IDF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SG" b="1">
                <a:solidFill>
                  <a:schemeClr val="tx1"/>
                </a:solidFill>
              </a:rPr>
              <a:t>Preprocessing:</a:t>
            </a:r>
            <a:r>
              <a:rPr lang="en-SG">
                <a:solidFill>
                  <a:schemeClr val="tx1"/>
                </a:solidFill>
              </a:rPr>
              <a:t> With vs. Without Text Preprocessing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SG" b="1">
                <a:solidFill>
                  <a:schemeClr val="tx1"/>
                </a:solidFill>
              </a:rPr>
              <a:t>Optimizers:</a:t>
            </a:r>
            <a:r>
              <a:rPr lang="en-SG">
                <a:solidFill>
                  <a:schemeClr val="tx1"/>
                </a:solidFill>
              </a:rPr>
              <a:t> SGD vs. Adam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SG" b="1">
                <a:solidFill>
                  <a:schemeClr val="tx1"/>
                </a:solidFill>
              </a:rPr>
              <a:t>Hyperparameters:</a:t>
            </a:r>
            <a:r>
              <a:rPr lang="en-SG">
                <a:solidFill>
                  <a:schemeClr val="tx1"/>
                </a:solidFill>
              </a:rPr>
              <a:t> L1/L2 Regularization, Dropout, Layers, Neurons</a:t>
            </a:r>
          </a:p>
          <a:p>
            <a:r>
              <a:rPr lang="en-SG" b="1">
                <a:solidFill>
                  <a:schemeClr val="tx1"/>
                </a:solidFill>
              </a:rPr>
              <a:t>Best Model Configuration: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SG" b="1">
                <a:solidFill>
                  <a:schemeClr val="tx1"/>
                </a:solidFill>
              </a:rPr>
              <a:t>Architecture:</a:t>
            </a:r>
            <a:r>
              <a:rPr lang="en-SG">
                <a:solidFill>
                  <a:schemeClr val="tx1"/>
                </a:solidFill>
              </a:rPr>
              <a:t> [512, 256, 128, 64, 128] (Hidden layer) (</a:t>
            </a:r>
            <a:r>
              <a:rPr lang="en-SG" err="1">
                <a:solidFill>
                  <a:schemeClr val="tx1"/>
                </a:solidFill>
              </a:rPr>
              <a:t>relu</a:t>
            </a:r>
            <a:r>
              <a:rPr lang="en-SG">
                <a:solidFill>
                  <a:schemeClr val="tx1"/>
                </a:solidFill>
              </a:rPr>
              <a:t>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SG" b="1">
                <a:solidFill>
                  <a:schemeClr val="tx1"/>
                </a:solidFill>
              </a:rPr>
              <a:t>Optimizer:</a:t>
            </a:r>
            <a:r>
              <a:rPr lang="en-SG">
                <a:solidFill>
                  <a:schemeClr val="tx1"/>
                </a:solidFill>
              </a:rPr>
              <a:t> SGD (Learning Rate: 0.001, Momentum: 0.95)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SG" b="1">
                <a:solidFill>
                  <a:schemeClr val="tx1"/>
                </a:solidFill>
              </a:rPr>
              <a:t>Regularization:</a:t>
            </a:r>
            <a:r>
              <a:rPr lang="en-SG">
                <a:solidFill>
                  <a:schemeClr val="tx1"/>
                </a:solidFill>
              </a:rPr>
              <a:t> L2 (0.001), Dropout (50%)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SG" b="1">
                <a:solidFill>
                  <a:schemeClr val="tx1"/>
                </a:solidFill>
              </a:rPr>
              <a:t>Training:</a:t>
            </a:r>
            <a:r>
              <a:rPr lang="en-SG">
                <a:solidFill>
                  <a:schemeClr val="tx1"/>
                </a:solidFill>
              </a:rPr>
              <a:t> 50 Epochs, Batch Size: 32, Early Stopping (Patience: 10 Epochs)</a:t>
            </a:r>
          </a:p>
        </p:txBody>
      </p:sp>
      <p:sp>
        <p:nvSpPr>
          <p:cNvPr id="4" name="Google Shape;524;p47">
            <a:extLst>
              <a:ext uri="{FF2B5EF4-FFF2-40B4-BE49-F238E27FC236}">
                <a16:creationId xmlns:a16="http://schemas.microsoft.com/office/drawing/2014/main" id="{14C08413-9F4E-E2FD-3595-C87C024F95AD}"/>
              </a:ext>
            </a:extLst>
          </p:cNvPr>
          <p:cNvSpPr txBox="1">
            <a:spLocks/>
          </p:cNvSpPr>
          <p:nvPr/>
        </p:nvSpPr>
        <p:spPr>
          <a:xfrm>
            <a:off x="977504" y="-160962"/>
            <a:ext cx="35196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SG"/>
              <a:t>Tuning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A3041EB-9EF5-67D2-A14A-E2757F307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884" y="1300162"/>
            <a:ext cx="3725545" cy="2543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83850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8C4B1-9C04-1A8E-E1E2-9A85CC59A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3">
            <a:extLst>
              <a:ext uri="{FF2B5EF4-FFF2-40B4-BE49-F238E27FC236}">
                <a16:creationId xmlns:a16="http://schemas.microsoft.com/office/drawing/2014/main" id="{3811B57B-8A32-330A-E96E-A05FE26FDA86}"/>
              </a:ext>
            </a:extLst>
          </p:cNvPr>
          <p:cNvSpPr txBox="1">
            <a:spLocks/>
          </p:cNvSpPr>
          <p:nvPr/>
        </p:nvSpPr>
        <p:spPr>
          <a:xfrm>
            <a:off x="977503" y="827904"/>
            <a:ext cx="7987324" cy="419511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Class 0 (Fake News)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/>
                </a:solidFill>
              </a:rPr>
              <a:t>Precision:</a:t>
            </a:r>
            <a:r>
              <a:rPr lang="en-US">
                <a:solidFill>
                  <a:schemeClr val="tx1"/>
                </a:solidFill>
              </a:rPr>
              <a:t> 92% (Predictions for class 0 are correct 92% of the time)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/>
                </a:solidFill>
              </a:rPr>
              <a:t>Recall:</a:t>
            </a:r>
            <a:r>
              <a:rPr lang="en-US">
                <a:solidFill>
                  <a:schemeClr val="tx1"/>
                </a:solidFill>
              </a:rPr>
              <a:t> 93% (Captures 93% of actual fake news)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/>
                </a:solidFill>
              </a:rPr>
              <a:t>F1-score:</a:t>
            </a:r>
            <a:r>
              <a:rPr lang="en-US">
                <a:solidFill>
                  <a:schemeClr val="tx1"/>
                </a:solidFill>
              </a:rPr>
              <a:t> 0.93 (Strong balance between precision and recall)</a:t>
            </a:r>
          </a:p>
          <a:p>
            <a:r>
              <a:rPr lang="en-US" b="1">
                <a:solidFill>
                  <a:schemeClr val="tx1"/>
                </a:solidFill>
              </a:rPr>
              <a:t>Class 1 (True News)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/>
                </a:solidFill>
              </a:rPr>
              <a:t>Precision:</a:t>
            </a:r>
            <a:r>
              <a:rPr lang="en-US">
                <a:solidFill>
                  <a:schemeClr val="tx1"/>
                </a:solidFill>
              </a:rPr>
              <a:t> 64% (Predictions for class 1 are correct 64% of the time)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/>
                </a:solidFill>
              </a:rPr>
              <a:t>Recall:</a:t>
            </a:r>
            <a:r>
              <a:rPr lang="en-US">
                <a:solidFill>
                  <a:schemeClr val="tx1"/>
                </a:solidFill>
              </a:rPr>
              <a:t> 61% (Captures only 61% of actual true news)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/>
                </a:solidFill>
              </a:rPr>
              <a:t>F1-score:</a:t>
            </a:r>
            <a:r>
              <a:rPr lang="en-US">
                <a:solidFill>
                  <a:schemeClr val="tx1"/>
                </a:solidFill>
              </a:rPr>
              <a:t> 0.62 (Lower performance compared to class 0)</a:t>
            </a:r>
          </a:p>
          <a:p>
            <a:r>
              <a:rPr lang="en-US" b="1">
                <a:solidFill>
                  <a:schemeClr val="tx1"/>
                </a:solidFill>
              </a:rPr>
              <a:t>Overall Performance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/>
                </a:solidFill>
              </a:rPr>
              <a:t>Macro Avg F1-score:</a:t>
            </a:r>
            <a:r>
              <a:rPr lang="en-US">
                <a:solidFill>
                  <a:schemeClr val="tx1"/>
                </a:solidFill>
              </a:rPr>
              <a:t> 0.78 (Balances both classes despite imbalance)</a:t>
            </a:r>
          </a:p>
        </p:txBody>
      </p:sp>
      <p:sp>
        <p:nvSpPr>
          <p:cNvPr id="4" name="Google Shape;524;p47">
            <a:extLst>
              <a:ext uri="{FF2B5EF4-FFF2-40B4-BE49-F238E27FC236}">
                <a16:creationId xmlns:a16="http://schemas.microsoft.com/office/drawing/2014/main" id="{5F6C866F-4B07-F621-2FB0-F29DE9CC7977}"/>
              </a:ext>
            </a:extLst>
          </p:cNvPr>
          <p:cNvSpPr txBox="1">
            <a:spLocks/>
          </p:cNvSpPr>
          <p:nvPr/>
        </p:nvSpPr>
        <p:spPr>
          <a:xfrm>
            <a:off x="977504" y="-160962"/>
            <a:ext cx="35196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SG"/>
              <a:t>Performance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F3A7308-B9A8-0F18-F5E2-C9DD36D57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98" y="3107468"/>
            <a:ext cx="446722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051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D7B74-866F-6BC9-F77C-A4E477AEC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ROC and PRC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38F4BC-AFE6-7F9E-D713-A6759DB6F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416" y="1363321"/>
            <a:ext cx="3611837" cy="33351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0C3184-A8CA-5E36-A348-409E7DFD7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416" y="1363321"/>
            <a:ext cx="3628524" cy="333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0700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>
          <a:extLst>
            <a:ext uri="{FF2B5EF4-FFF2-40B4-BE49-F238E27FC236}">
              <a16:creationId xmlns:a16="http://schemas.microsoft.com/office/drawing/2014/main" id="{3DECF043-B603-D643-C487-16B28002F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8">
            <a:extLst>
              <a:ext uri="{FF2B5EF4-FFF2-40B4-BE49-F238E27FC236}">
                <a16:creationId xmlns:a16="http://schemas.microsoft.com/office/drawing/2014/main" id="{5BFED17E-4122-73E6-B776-D4B97235C7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81003" y="383177"/>
            <a:ext cx="6576000" cy="19385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Mental Health</a:t>
            </a:r>
            <a:br>
              <a:rPr lang="en"/>
            </a:br>
            <a:r>
              <a:rPr lang="en"/>
              <a:t>Classifier</a:t>
            </a:r>
            <a:endParaRPr/>
          </a:p>
        </p:txBody>
      </p:sp>
      <p:sp>
        <p:nvSpPr>
          <p:cNvPr id="330" name="Google Shape;330;p38">
            <a:extLst>
              <a:ext uri="{FF2B5EF4-FFF2-40B4-BE49-F238E27FC236}">
                <a16:creationId xmlns:a16="http://schemas.microsoft.com/office/drawing/2014/main" id="{19310415-531D-4D57-8659-BE7172E106B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84000" y="24182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>
                <a:latin typeface="Inter"/>
              </a:rPr>
              <a:t>The mental health classifier aims to </a:t>
            </a:r>
            <a:r>
              <a:rPr lang="en-US" b="0" i="0">
                <a:solidFill>
                  <a:srgbClr val="F8FAFF"/>
                </a:solidFill>
                <a:effectLst/>
                <a:latin typeface="Inter"/>
              </a:rPr>
              <a:t>offer actionable insights and support resources to improve well-being.</a:t>
            </a:r>
            <a:endParaRPr lang="en-US"/>
          </a:p>
        </p:txBody>
      </p:sp>
      <p:pic>
        <p:nvPicPr>
          <p:cNvPr id="331" name="Google Shape;331;p38">
            <a:extLst>
              <a:ext uri="{FF2B5EF4-FFF2-40B4-BE49-F238E27FC236}">
                <a16:creationId xmlns:a16="http://schemas.microsoft.com/office/drawing/2014/main" id="{951092A8-8770-E2EE-16A1-858258326F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60300" y="2915375"/>
            <a:ext cx="2223400" cy="22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8">
            <a:extLst>
              <a:ext uri="{FF2B5EF4-FFF2-40B4-BE49-F238E27FC236}">
                <a16:creationId xmlns:a16="http://schemas.microsoft.com/office/drawing/2014/main" id="{786240E6-0D84-2850-4CEE-65D0126045D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106831" y="3011926"/>
            <a:ext cx="2673612" cy="6031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8">
            <a:extLst>
              <a:ext uri="{FF2B5EF4-FFF2-40B4-BE49-F238E27FC236}">
                <a16:creationId xmlns:a16="http://schemas.microsoft.com/office/drawing/2014/main" id="{1BDB20DE-E7BF-FD57-F5CF-BB60D13471A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3604" y="3258544"/>
            <a:ext cx="2763565" cy="62348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78420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85515-72C4-ACA6-02B9-89914B5FC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3">
            <a:extLst>
              <a:ext uri="{FF2B5EF4-FFF2-40B4-BE49-F238E27FC236}">
                <a16:creationId xmlns:a16="http://schemas.microsoft.com/office/drawing/2014/main" id="{3AC49817-E5C0-4D59-DE63-32389FBDDAC1}"/>
              </a:ext>
            </a:extLst>
          </p:cNvPr>
          <p:cNvSpPr txBox="1">
            <a:spLocks/>
          </p:cNvSpPr>
          <p:nvPr/>
        </p:nvSpPr>
        <p:spPr>
          <a:xfrm>
            <a:off x="977504" y="791061"/>
            <a:ext cx="3519600" cy="3981929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tx1"/>
              </a:buClr>
            </a:pPr>
            <a:r>
              <a:rPr lang="en-US" b="1">
                <a:solidFill>
                  <a:schemeClr val="tx1"/>
                </a:solidFill>
              </a:rPr>
              <a:t>Curated collection of mental health                      statuses, tagged from various statements, complied from multiple sources for sentiment analysis.</a:t>
            </a:r>
          </a:p>
          <a:p>
            <a:pPr marL="285750" indent="-285750">
              <a:buClr>
                <a:schemeClr val="tx1"/>
              </a:buClr>
              <a:buFontTx/>
              <a:buChar char="-"/>
            </a:pPr>
            <a:endParaRPr lang="en-US" b="1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endParaRPr lang="en-US" b="1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r>
              <a:rPr lang="en-US" b="1">
                <a:solidFill>
                  <a:schemeClr val="tx1"/>
                </a:solidFill>
              </a:rPr>
              <a:t>Features:</a:t>
            </a:r>
          </a:p>
          <a:p>
            <a:pPr>
              <a:buClr>
                <a:schemeClr val="tx1"/>
              </a:buClr>
            </a:pPr>
            <a:r>
              <a:rPr lang="en-US" b="1" err="1">
                <a:solidFill>
                  <a:schemeClr val="tx1"/>
                </a:solidFill>
              </a:rPr>
              <a:t>unique_id</a:t>
            </a:r>
            <a:r>
              <a:rPr lang="en-US" b="1">
                <a:solidFill>
                  <a:schemeClr val="tx1"/>
                </a:solidFill>
              </a:rPr>
              <a:t>: A unique identifier for each entry</a:t>
            </a:r>
          </a:p>
          <a:p>
            <a:pPr>
              <a:buClr>
                <a:schemeClr val="tx1"/>
              </a:buClr>
            </a:pPr>
            <a:endParaRPr lang="en-US" b="1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r>
              <a:rPr lang="en-US" b="1">
                <a:solidFill>
                  <a:schemeClr val="tx1"/>
                </a:solidFill>
              </a:rPr>
              <a:t>Statement: The textual data or post</a:t>
            </a:r>
          </a:p>
          <a:p>
            <a:pPr>
              <a:buClr>
                <a:schemeClr val="tx1"/>
              </a:buClr>
            </a:pPr>
            <a:endParaRPr lang="en-US" b="1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r>
              <a:rPr lang="en-US" b="1">
                <a:solidFill>
                  <a:schemeClr val="tx1"/>
                </a:solidFill>
              </a:rPr>
              <a:t>Mental health status: The tagged mental health status of the statement.</a:t>
            </a:r>
          </a:p>
          <a:p>
            <a:pPr>
              <a:buClr>
                <a:schemeClr val="tx1"/>
              </a:buClr>
            </a:pPr>
            <a:endParaRPr lang="en-US" b="1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Google Shape;524;p47">
            <a:extLst>
              <a:ext uri="{FF2B5EF4-FFF2-40B4-BE49-F238E27FC236}">
                <a16:creationId xmlns:a16="http://schemas.microsoft.com/office/drawing/2014/main" id="{70C42C0A-CB5D-3C48-A4AD-0F681C1D67E3}"/>
              </a:ext>
            </a:extLst>
          </p:cNvPr>
          <p:cNvSpPr txBox="1">
            <a:spLocks/>
          </p:cNvSpPr>
          <p:nvPr/>
        </p:nvSpPr>
        <p:spPr>
          <a:xfrm>
            <a:off x="977504" y="-160962"/>
            <a:ext cx="35196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SG"/>
              <a:t>Dataset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254094-7599-F374-4B0A-DAA158C77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518" y="722755"/>
            <a:ext cx="3677163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455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525A1-B8F3-A1A4-6440-2EE44FAD5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3">
            <a:extLst>
              <a:ext uri="{FF2B5EF4-FFF2-40B4-BE49-F238E27FC236}">
                <a16:creationId xmlns:a16="http://schemas.microsoft.com/office/drawing/2014/main" id="{E7B1FB2C-3F21-93ED-36A0-E127C8A3497A}"/>
              </a:ext>
            </a:extLst>
          </p:cNvPr>
          <p:cNvSpPr txBox="1">
            <a:spLocks/>
          </p:cNvSpPr>
          <p:nvPr/>
        </p:nvSpPr>
        <p:spPr>
          <a:xfrm>
            <a:off x="977504" y="791061"/>
            <a:ext cx="3519600" cy="3981929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tx1"/>
              </a:buClr>
            </a:pPr>
            <a:r>
              <a:rPr lang="en-US" b="1">
                <a:solidFill>
                  <a:schemeClr val="tx1"/>
                </a:solidFill>
              </a:rPr>
              <a:t>Mental Health Classifier Workflow</a:t>
            </a:r>
            <a:endParaRPr lang="en-US">
              <a:solidFill>
                <a:schemeClr val="tx1"/>
              </a:solidFill>
            </a:endParaRPr>
          </a:p>
          <a:p>
            <a:r>
              <a:rPr lang="en-US" b="1">
                <a:solidFill>
                  <a:schemeClr val="tx1"/>
                </a:solidFill>
              </a:rPr>
              <a:t>1.    User Input</a:t>
            </a:r>
            <a:r>
              <a:rPr lang="en-US">
                <a:solidFill>
                  <a:schemeClr val="tx1"/>
                </a:solidFill>
              </a:rPr>
              <a:t> – The user submits text </a:t>
            </a:r>
          </a:p>
          <a:p>
            <a:pPr>
              <a:buClr>
                <a:schemeClr val="tx1"/>
              </a:buClr>
            </a:pPr>
            <a:endParaRPr lang="en-US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r>
              <a:rPr lang="en-US" b="1">
                <a:solidFill>
                  <a:schemeClr val="tx1"/>
                </a:solidFill>
              </a:rPr>
              <a:t>2.    Backend Processing </a:t>
            </a:r>
            <a:r>
              <a:rPr lang="en-US">
                <a:solidFill>
                  <a:schemeClr val="tx1"/>
                </a:solidFill>
              </a:rPr>
              <a:t>– The input text is preprocessed (API)</a:t>
            </a:r>
          </a:p>
          <a:p>
            <a:endParaRPr lang="en-US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r>
              <a:rPr lang="en-US" b="1">
                <a:solidFill>
                  <a:schemeClr val="tx1"/>
                </a:solidFill>
              </a:rPr>
              <a:t>3.    Classifier</a:t>
            </a:r>
            <a:r>
              <a:rPr lang="en-US">
                <a:solidFill>
                  <a:schemeClr val="tx1"/>
                </a:solidFill>
              </a:rPr>
              <a:t> – The model analyzes the preprocessed text and classifies it into one of seven mental health statuses</a:t>
            </a:r>
          </a:p>
          <a:p>
            <a:endParaRPr lang="en-US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r>
              <a:rPr lang="en-US">
                <a:solidFill>
                  <a:schemeClr val="tx1"/>
                </a:solidFill>
              </a:rPr>
              <a:t>4.   </a:t>
            </a:r>
            <a:r>
              <a:rPr lang="en-US" b="1">
                <a:solidFill>
                  <a:schemeClr val="tx1"/>
                </a:solidFill>
              </a:rPr>
              <a:t>Response Generation</a:t>
            </a:r>
            <a:r>
              <a:rPr lang="en-US">
                <a:solidFill>
                  <a:schemeClr val="tx1"/>
                </a:solidFill>
              </a:rPr>
              <a:t> - T</a:t>
            </a:r>
            <a:r>
              <a:rPr lang="en-US">
                <a:solidFill>
                  <a:srgbClr val="F8FAFF"/>
                </a:solidFill>
              </a:rPr>
              <a:t>he system prepares a response that includes:</a:t>
            </a:r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rgbClr val="F8FAFF"/>
              </a:solidFill>
            </a:endParaRPr>
          </a:p>
          <a:p>
            <a:r>
              <a:rPr lang="en-US">
                <a:solidFill>
                  <a:srgbClr val="F8FAFF"/>
                </a:solidFill>
              </a:rPr>
              <a:t>The predicted mental health status.</a:t>
            </a:r>
            <a:endParaRPr lang="en-US"/>
          </a:p>
          <a:p>
            <a:endParaRPr lang="en-US">
              <a:solidFill>
                <a:srgbClr val="F8FAFF"/>
              </a:solidFill>
            </a:endParaRPr>
          </a:p>
          <a:p>
            <a:r>
              <a:rPr lang="en-US">
                <a:solidFill>
                  <a:srgbClr val="F8FAFF"/>
                </a:solidFill>
              </a:rPr>
              <a:t>The confidence level of the prediction.</a:t>
            </a:r>
            <a:endParaRPr lang="en-US"/>
          </a:p>
          <a:p>
            <a:endParaRPr lang="en-US">
              <a:solidFill>
                <a:srgbClr val="F8FAFF"/>
              </a:solidFill>
            </a:endParaRPr>
          </a:p>
          <a:p>
            <a:r>
              <a:rPr lang="en-US">
                <a:solidFill>
                  <a:srgbClr val="F8FAFF"/>
                </a:solidFill>
              </a:rPr>
              <a:t>Relevant articles, helplines, or support groups for further assistance.</a:t>
            </a:r>
            <a:endParaRPr lang="en-US"/>
          </a:p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Google Shape;524;p47">
            <a:extLst>
              <a:ext uri="{FF2B5EF4-FFF2-40B4-BE49-F238E27FC236}">
                <a16:creationId xmlns:a16="http://schemas.microsoft.com/office/drawing/2014/main" id="{AAFBB180-5E3E-34BE-2208-2A1F20449A01}"/>
              </a:ext>
            </a:extLst>
          </p:cNvPr>
          <p:cNvSpPr txBox="1">
            <a:spLocks/>
          </p:cNvSpPr>
          <p:nvPr/>
        </p:nvSpPr>
        <p:spPr>
          <a:xfrm>
            <a:off x="977504" y="-160962"/>
            <a:ext cx="35196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SG"/>
              <a:t>Pipeline</a:t>
            </a:r>
          </a:p>
        </p:txBody>
      </p:sp>
      <p:pic>
        <p:nvPicPr>
          <p:cNvPr id="2" name="Picture 1" descr="A diagram of a system&#10;&#10;Description automatically generated">
            <a:extLst>
              <a:ext uri="{FF2B5EF4-FFF2-40B4-BE49-F238E27FC236}">
                <a16:creationId xmlns:a16="http://schemas.microsoft.com/office/drawing/2014/main" id="{806CA637-2DF8-8FDD-806B-D520462D4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140" y="1486708"/>
            <a:ext cx="3695700" cy="258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145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CB0A0-F47B-4100-2FB8-4BA505A3D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3">
            <a:extLst>
              <a:ext uri="{FF2B5EF4-FFF2-40B4-BE49-F238E27FC236}">
                <a16:creationId xmlns:a16="http://schemas.microsoft.com/office/drawing/2014/main" id="{24AB2A33-E7BC-FF15-B934-A534387FAC79}"/>
              </a:ext>
            </a:extLst>
          </p:cNvPr>
          <p:cNvSpPr txBox="1">
            <a:spLocks/>
          </p:cNvSpPr>
          <p:nvPr/>
        </p:nvSpPr>
        <p:spPr>
          <a:xfrm>
            <a:off x="352425" y="783255"/>
            <a:ext cx="7987324" cy="4150470"/>
          </a:xfrm>
          <a:prstGeom prst="rect">
            <a:avLst/>
          </a:prstGeom>
          <a:ln>
            <a:noFill/>
          </a:ln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b="1">
                <a:solidFill>
                  <a:srgbClr val="F8FAFF"/>
                </a:solidFill>
              </a:rPr>
              <a:t>Model Performance Summary                                                   </a:t>
            </a:r>
          </a:p>
          <a:p>
            <a:endParaRPr lang="en-US" sz="1200" b="1">
              <a:solidFill>
                <a:srgbClr val="F8FAFF"/>
              </a:solidFill>
            </a:endParaRPr>
          </a:p>
          <a:p>
            <a:r>
              <a:rPr lang="en-US" sz="1200" b="1">
                <a:solidFill>
                  <a:srgbClr val="F8FAFF"/>
                </a:solidFill>
              </a:rPr>
              <a:t>Overall Accuracy</a:t>
            </a:r>
            <a:r>
              <a:rPr lang="en-US" sz="1200">
                <a:solidFill>
                  <a:srgbClr val="F8FAFF"/>
                </a:solidFill>
              </a:rPr>
              <a:t>: 77%</a:t>
            </a:r>
          </a:p>
          <a:p>
            <a:endParaRPr lang="en-US" sz="1200">
              <a:solidFill>
                <a:srgbClr val="F8FAFF"/>
              </a:solidFill>
            </a:endParaRPr>
          </a:p>
          <a:p>
            <a:r>
              <a:rPr lang="en-US" sz="1200" b="1">
                <a:solidFill>
                  <a:srgbClr val="F8FAFF"/>
                </a:solidFill>
              </a:rPr>
              <a:t>Weighted Averages</a:t>
            </a:r>
            <a:r>
              <a:rPr lang="en-US" sz="1200">
                <a:solidFill>
                  <a:srgbClr val="F8FAFF"/>
                </a:solidFill>
              </a:rPr>
              <a:t>:</a:t>
            </a:r>
            <a:endParaRPr lang="en-US"/>
          </a:p>
          <a:p>
            <a:r>
              <a:rPr lang="en-US" sz="1200" b="1">
                <a:solidFill>
                  <a:srgbClr val="F8FAFF"/>
                </a:solidFill>
              </a:rPr>
              <a:t>Precision</a:t>
            </a:r>
            <a:r>
              <a:rPr lang="en-US" sz="1200">
                <a:solidFill>
                  <a:srgbClr val="F8FAFF"/>
                </a:solidFill>
              </a:rPr>
              <a:t>: 0.78</a:t>
            </a:r>
            <a:endParaRPr lang="en-US"/>
          </a:p>
          <a:p>
            <a:r>
              <a:rPr lang="en-US" sz="1200" b="1">
                <a:solidFill>
                  <a:srgbClr val="F8FAFF"/>
                </a:solidFill>
              </a:rPr>
              <a:t>Recall:</a:t>
            </a:r>
            <a:r>
              <a:rPr lang="en-US" sz="1200">
                <a:solidFill>
                  <a:srgbClr val="F8FAFF"/>
                </a:solidFill>
              </a:rPr>
              <a:t> 0.77</a:t>
            </a:r>
            <a:endParaRPr lang="en-US"/>
          </a:p>
          <a:p>
            <a:r>
              <a:rPr lang="en-US" sz="1200" b="1">
                <a:solidFill>
                  <a:srgbClr val="F8FAFF"/>
                </a:solidFill>
              </a:rPr>
              <a:t>F1-Score</a:t>
            </a:r>
            <a:r>
              <a:rPr lang="en-US" sz="1200">
                <a:solidFill>
                  <a:srgbClr val="F8FAFF"/>
                </a:solidFill>
              </a:rPr>
              <a:t>: 0.77</a:t>
            </a:r>
          </a:p>
          <a:p>
            <a:endParaRPr lang="en-US" sz="1200">
              <a:solidFill>
                <a:srgbClr val="F8FAFF"/>
              </a:solidFill>
            </a:endParaRPr>
          </a:p>
          <a:p>
            <a:endParaRPr lang="en-US" sz="1200">
              <a:solidFill>
                <a:srgbClr val="F8FAFF"/>
              </a:solidFill>
            </a:endParaRPr>
          </a:p>
          <a:p>
            <a:r>
              <a:rPr lang="en-US" sz="1200" b="1">
                <a:solidFill>
                  <a:srgbClr val="F8FAFF"/>
                </a:solidFill>
              </a:rPr>
              <a:t>Class-Wise Performance:</a:t>
            </a:r>
          </a:p>
          <a:p>
            <a:endParaRPr lang="en-US" sz="1200" b="1">
              <a:solidFill>
                <a:srgbClr val="F8FAFF"/>
              </a:solidFill>
            </a:endParaRPr>
          </a:p>
          <a:p>
            <a:r>
              <a:rPr lang="en-US" sz="1200" b="1">
                <a:solidFill>
                  <a:srgbClr val="F8FAFF"/>
                </a:solidFill>
              </a:rPr>
              <a:t>Class 3:</a:t>
            </a:r>
            <a:r>
              <a:rPr lang="en-US" sz="1200">
                <a:solidFill>
                  <a:srgbClr val="F8FAFF"/>
                </a:solidFill>
              </a:rPr>
              <a:t> Outstanding Performance with Precision, Recall and F1-Score &gt; 0.90.</a:t>
            </a:r>
          </a:p>
          <a:p>
            <a:r>
              <a:rPr lang="en-US" sz="1200" b="1">
                <a:solidFill>
                  <a:srgbClr val="F8FAFF"/>
                </a:solidFill>
              </a:rPr>
              <a:t>Classes 0,1,2,6: </a:t>
            </a:r>
            <a:r>
              <a:rPr lang="en-US" sz="1200">
                <a:solidFill>
                  <a:srgbClr val="F8FAFF"/>
                </a:solidFill>
              </a:rPr>
              <a:t>Moderate Performance with F1-Scores between 0.68 and 0.78.</a:t>
            </a:r>
          </a:p>
          <a:p>
            <a:endParaRPr lang="en-US" sz="1200">
              <a:solidFill>
                <a:srgbClr val="F8FAFF"/>
              </a:solidFill>
            </a:endParaRPr>
          </a:p>
          <a:p>
            <a:r>
              <a:rPr lang="en-US" sz="1200" b="1">
                <a:solidFill>
                  <a:srgbClr val="F8FAFF"/>
                </a:solidFill>
              </a:rPr>
              <a:t>Confusion Matrix:</a:t>
            </a:r>
          </a:p>
          <a:p>
            <a:r>
              <a:rPr lang="en-US" sz="1200" b="1">
                <a:solidFill>
                  <a:srgbClr val="F8FAFF"/>
                </a:solidFill>
              </a:rPr>
              <a:t>Class 3: </a:t>
            </a:r>
            <a:r>
              <a:rPr lang="en-US" sz="1200">
                <a:solidFill>
                  <a:srgbClr val="F8FAFF"/>
                </a:solidFill>
              </a:rPr>
              <a:t>1512 correct predictions, minimal misclassifications.</a:t>
            </a:r>
          </a:p>
          <a:p>
            <a:r>
              <a:rPr lang="en-US" sz="1200" b="1">
                <a:solidFill>
                  <a:srgbClr val="F8FAFF"/>
                </a:solidFill>
              </a:rPr>
              <a:t>Class 0</a:t>
            </a:r>
            <a:r>
              <a:rPr lang="en-US" sz="1200">
                <a:solidFill>
                  <a:srgbClr val="F8FAFF"/>
                </a:solidFill>
              </a:rPr>
              <a:t>: </a:t>
            </a:r>
            <a:r>
              <a:rPr lang="en-US" sz="1200" b="0" i="0">
                <a:solidFill>
                  <a:srgbClr val="F8FAFF"/>
                </a:solidFill>
                <a:effectLst/>
                <a:latin typeface="+mj-lt"/>
              </a:rPr>
              <a:t>279 correct predictions, some misclassifications to other classes.</a:t>
            </a:r>
          </a:p>
          <a:p>
            <a:endParaRPr lang="en-US" sz="1200">
              <a:solidFill>
                <a:srgbClr val="F8FAFF"/>
              </a:solidFill>
              <a:latin typeface="+mj-lt"/>
            </a:endParaRPr>
          </a:p>
          <a:p>
            <a:endParaRPr lang="en-US"/>
          </a:p>
          <a:p>
            <a:endParaRPr lang="en-US" sz="1200">
              <a:solidFill>
                <a:srgbClr val="F8FAFF"/>
              </a:solidFill>
            </a:endParaRPr>
          </a:p>
          <a:p>
            <a:endParaRPr lang="en-US" sz="1200">
              <a:solidFill>
                <a:srgbClr val="F8FAFF"/>
              </a:solidFill>
            </a:endParaRPr>
          </a:p>
          <a:p>
            <a:endParaRPr lang="en-US" sz="1200">
              <a:solidFill>
                <a:srgbClr val="F8FAFF"/>
              </a:solidFill>
            </a:endParaRPr>
          </a:p>
          <a:p>
            <a:endParaRPr lang="en-US" sz="1200">
              <a:solidFill>
                <a:srgbClr val="F8FAFF"/>
              </a:solidFill>
            </a:endParaRPr>
          </a:p>
          <a:p>
            <a:endParaRPr lang="en-US" sz="1200">
              <a:solidFill>
                <a:srgbClr val="F8FAFF"/>
              </a:solidFill>
            </a:endParaRPr>
          </a:p>
          <a:p>
            <a:endParaRPr lang="en-US" sz="1200">
              <a:solidFill>
                <a:srgbClr val="F8FAFF"/>
              </a:solidFill>
            </a:endParaRPr>
          </a:p>
          <a:p>
            <a:endParaRPr lang="en-US" sz="1200">
              <a:solidFill>
                <a:srgbClr val="F8FAFF"/>
              </a:solidFill>
            </a:endParaRPr>
          </a:p>
          <a:p>
            <a:endParaRPr lang="en-US" sz="1200">
              <a:solidFill>
                <a:srgbClr val="F8FAFF"/>
              </a:solidFill>
            </a:endParaRPr>
          </a:p>
          <a:p>
            <a:endParaRPr lang="en-US" sz="1200">
              <a:solidFill>
                <a:srgbClr val="F8FAFF"/>
              </a:solidFill>
            </a:endParaRPr>
          </a:p>
          <a:p>
            <a:endParaRPr lang="en-US" sz="1200">
              <a:solidFill>
                <a:srgbClr val="F8FAFF"/>
              </a:solidFill>
            </a:endParaRPr>
          </a:p>
          <a:p>
            <a:endParaRPr lang="en-US" sz="1200">
              <a:solidFill>
                <a:srgbClr val="F8FAFF"/>
              </a:solidFill>
            </a:endParaRPr>
          </a:p>
          <a:p>
            <a:endParaRPr lang="en-US" sz="1200">
              <a:solidFill>
                <a:srgbClr val="F8FAFF"/>
              </a:solidFill>
            </a:endParaRPr>
          </a:p>
          <a:p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4" name="Google Shape;524;p47">
            <a:extLst>
              <a:ext uri="{FF2B5EF4-FFF2-40B4-BE49-F238E27FC236}">
                <a16:creationId xmlns:a16="http://schemas.microsoft.com/office/drawing/2014/main" id="{7DE2FA49-2FCB-CBFF-6C40-BFAF5DA6DC41}"/>
              </a:ext>
            </a:extLst>
          </p:cNvPr>
          <p:cNvSpPr txBox="1">
            <a:spLocks/>
          </p:cNvSpPr>
          <p:nvPr/>
        </p:nvSpPr>
        <p:spPr>
          <a:xfrm>
            <a:off x="352425" y="-123338"/>
            <a:ext cx="35196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SG"/>
              <a:t>Performance (LSTM)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E7B051B-0CA0-CAAB-0E16-18B1A9D8E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506" y="286659"/>
            <a:ext cx="3975496" cy="2285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A6F1B1-E4E8-780A-09AD-E1EC117C4D83}"/>
              </a:ext>
            </a:extLst>
          </p:cNvPr>
          <p:cNvSpPr txBox="1"/>
          <p:nvPr/>
        </p:nvSpPr>
        <p:spPr>
          <a:xfrm>
            <a:off x="4803406" y="723195"/>
            <a:ext cx="1651588" cy="15957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626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F34DA-DF07-A9F8-76A4-AA6E9797F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3">
            <a:extLst>
              <a:ext uri="{FF2B5EF4-FFF2-40B4-BE49-F238E27FC236}">
                <a16:creationId xmlns:a16="http://schemas.microsoft.com/office/drawing/2014/main" id="{C5578F40-ADD0-C59E-DA44-AE49059E98E6}"/>
              </a:ext>
            </a:extLst>
          </p:cNvPr>
          <p:cNvSpPr txBox="1">
            <a:spLocks/>
          </p:cNvSpPr>
          <p:nvPr/>
        </p:nvSpPr>
        <p:spPr>
          <a:xfrm>
            <a:off x="977503" y="827904"/>
            <a:ext cx="3810739" cy="4195118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endParaRPr lang="en-SG" b="1" i="0">
              <a:solidFill>
                <a:srgbClr val="F8FAFF"/>
              </a:solidFill>
              <a:effectLst/>
              <a:latin typeface="Inter" panose="020B0604020202020204" charset="0"/>
            </a:endParaRPr>
          </a:p>
          <a:p>
            <a:pPr algn="l"/>
            <a:r>
              <a:rPr lang="en-SG" b="1" i="0">
                <a:solidFill>
                  <a:srgbClr val="F8FAFF"/>
                </a:solidFill>
                <a:effectLst/>
                <a:latin typeface="Inter"/>
              </a:rPr>
              <a:t>Best Validation Accuracy Achieved</a:t>
            </a:r>
            <a:r>
              <a:rPr lang="en-SG" b="0" i="0">
                <a:solidFill>
                  <a:srgbClr val="F8FAFF"/>
                </a:solidFill>
                <a:effectLst/>
                <a:latin typeface="Inter"/>
              </a:rPr>
              <a:t>: 77.56%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endParaRPr lang="en-SG" b="1" i="0">
              <a:solidFill>
                <a:srgbClr val="F8FAFF"/>
              </a:solidFill>
              <a:effectLst/>
              <a:latin typeface="Inter" panose="020B0604020202020204" charset="0"/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</a:pPr>
            <a:endParaRPr lang="en-SG" b="1" i="0">
              <a:solidFill>
                <a:srgbClr val="F8FAFF"/>
              </a:solidFill>
              <a:effectLst/>
              <a:latin typeface="Inter"/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SG" b="1" i="0">
                <a:solidFill>
                  <a:srgbClr val="F8FAFF"/>
                </a:solidFill>
                <a:effectLst/>
                <a:latin typeface="Inter"/>
              </a:rPr>
              <a:t>Optimal Hyperparameters Found</a:t>
            </a:r>
            <a:r>
              <a:rPr lang="en-SG" b="0" i="0">
                <a:solidFill>
                  <a:srgbClr val="F8FAFF"/>
                </a:solidFill>
                <a:effectLst/>
                <a:latin typeface="Inter"/>
              </a:rPr>
              <a:t>:</a:t>
            </a:r>
          </a:p>
          <a:p>
            <a:pPr marL="457200" lvl="1" algn="l">
              <a:spcBef>
                <a:spcPts val="300"/>
              </a:spcBef>
            </a:pPr>
            <a:r>
              <a:rPr lang="en-SG" b="1" i="0">
                <a:solidFill>
                  <a:srgbClr val="F8FAFF"/>
                </a:solidFill>
                <a:effectLst/>
                <a:latin typeface="Inter"/>
              </a:rPr>
              <a:t>Embedding Dimension</a:t>
            </a:r>
            <a:r>
              <a:rPr lang="en-SG" b="0" i="0">
                <a:solidFill>
                  <a:srgbClr val="F8FAFF"/>
                </a:solidFill>
                <a:effectLst/>
                <a:latin typeface="Inter"/>
              </a:rPr>
              <a:t>: 256</a:t>
            </a:r>
          </a:p>
          <a:p>
            <a:pPr marL="457200" lvl="1" algn="l">
              <a:spcBef>
                <a:spcPts val="300"/>
              </a:spcBef>
            </a:pPr>
            <a:r>
              <a:rPr lang="en-SG" b="1" i="0">
                <a:solidFill>
                  <a:srgbClr val="F8FAFF"/>
                </a:solidFill>
                <a:effectLst/>
                <a:latin typeface="Inter"/>
              </a:rPr>
              <a:t>LSIM Units</a:t>
            </a:r>
            <a:r>
              <a:rPr lang="en-SG" b="0" i="0">
                <a:solidFill>
                  <a:srgbClr val="F8FAFF"/>
                </a:solidFill>
                <a:effectLst/>
                <a:latin typeface="Inter"/>
              </a:rPr>
              <a:t>: 64</a:t>
            </a:r>
          </a:p>
          <a:p>
            <a:pPr marL="457200" lvl="1" algn="l">
              <a:spcBef>
                <a:spcPts val="300"/>
              </a:spcBef>
            </a:pPr>
            <a:r>
              <a:rPr lang="en-SG" b="1" i="0">
                <a:solidFill>
                  <a:srgbClr val="F8FAFF"/>
                </a:solidFill>
                <a:effectLst/>
                <a:latin typeface="Inter"/>
              </a:rPr>
              <a:t>Dense Units</a:t>
            </a:r>
            <a:r>
              <a:rPr lang="en-SG" b="0" i="0">
                <a:solidFill>
                  <a:srgbClr val="F8FAFF"/>
                </a:solidFill>
                <a:effectLst/>
                <a:latin typeface="Inter"/>
              </a:rPr>
              <a:t>: 64</a:t>
            </a:r>
          </a:p>
          <a:p>
            <a:pPr marL="457200" lvl="1" algn="l">
              <a:spcBef>
                <a:spcPts val="300"/>
              </a:spcBef>
            </a:pPr>
            <a:r>
              <a:rPr lang="en-SG" b="1" i="0">
                <a:solidFill>
                  <a:srgbClr val="F8FAFF"/>
                </a:solidFill>
                <a:effectLst/>
                <a:latin typeface="Inter"/>
              </a:rPr>
              <a:t>Dropout Rate</a:t>
            </a:r>
            <a:r>
              <a:rPr lang="en-SG" b="0" i="0">
                <a:solidFill>
                  <a:srgbClr val="F8FAFF"/>
                </a:solidFill>
                <a:effectLst/>
                <a:latin typeface="Inter"/>
              </a:rPr>
              <a:t>: 0.4</a:t>
            </a:r>
          </a:p>
          <a:p>
            <a:pPr marL="457200" lvl="1">
              <a:spcBef>
                <a:spcPts val="300"/>
              </a:spcBef>
            </a:pPr>
            <a:r>
              <a:rPr lang="en-SG" b="1" i="0">
                <a:solidFill>
                  <a:srgbClr val="F8FAFF"/>
                </a:solidFill>
                <a:effectLst/>
                <a:latin typeface="Inter"/>
              </a:rPr>
              <a:t>Optimizer</a:t>
            </a:r>
            <a:r>
              <a:rPr lang="en-SG" b="0" i="0">
                <a:solidFill>
                  <a:srgbClr val="F8FAFF"/>
                </a:solidFill>
                <a:effectLst/>
                <a:latin typeface="Inter"/>
              </a:rPr>
              <a:t>: RMSprop</a:t>
            </a:r>
            <a:endParaRPr lang="en-SG">
              <a:solidFill>
                <a:srgbClr val="F8FAFF"/>
              </a:solidFill>
              <a:latin typeface="Inter"/>
            </a:endParaRPr>
          </a:p>
          <a:p>
            <a:pPr marL="457200" lvl="1">
              <a:spcBef>
                <a:spcPts val="300"/>
              </a:spcBef>
            </a:pPr>
            <a:endParaRPr lang="en-SG">
              <a:solidFill>
                <a:srgbClr val="F8FAFF"/>
              </a:solidFill>
              <a:latin typeface="Inter" panose="020B0604020202020204" charset="0"/>
            </a:endParaRPr>
          </a:p>
          <a:p>
            <a:r>
              <a:rPr lang="en-SG">
                <a:solidFill>
                  <a:srgbClr val="FFFFFF"/>
                </a:solidFill>
                <a:latin typeface="Inter" panose="020B0604020202020204" charset="0"/>
                <a:cs typeface="Inter" panose="020B0604020202020204" charset="0"/>
              </a:rPr>
              <a:t>Improve Model’s Performance</a:t>
            </a:r>
          </a:p>
          <a:p>
            <a:r>
              <a:rPr lang="en-SG">
                <a:solidFill>
                  <a:srgbClr val="FFFFFF"/>
                </a:solidFill>
                <a:latin typeface="Inter" panose="020B0604020202020204" charset="0"/>
                <a:cs typeface="Inter" panose="020B0604020202020204" charset="0"/>
              </a:rPr>
              <a:t>Improve Model’s Generalisation</a:t>
            </a:r>
          </a:p>
          <a:p>
            <a:endParaRPr lang="en-SG">
              <a:solidFill>
                <a:srgbClr val="FFFFFF"/>
              </a:solidFill>
              <a:latin typeface="Inter" panose="020B0604020202020204" charset="0"/>
              <a:cs typeface="Inter" panose="020B0604020202020204" charset="0"/>
            </a:endParaRPr>
          </a:p>
          <a:p>
            <a:r>
              <a:rPr lang="en-SG">
                <a:solidFill>
                  <a:srgbClr val="FFFFFF"/>
                </a:solidFill>
                <a:latin typeface="Inter" panose="020B0604020202020204" charset="0"/>
                <a:cs typeface="Inter" panose="020B0604020202020204" charset="0"/>
              </a:rPr>
              <a:t>&gt; Leads to better predictions</a:t>
            </a:r>
          </a:p>
          <a:p>
            <a:endParaRPr lang="en-SG">
              <a:solidFill>
                <a:srgbClr val="FFFFFF"/>
              </a:solidFill>
              <a:latin typeface="Inter" panose="020B0604020202020204" charset="0"/>
              <a:cs typeface="Inter" panose="020B0604020202020204" charset="0"/>
            </a:endParaRPr>
          </a:p>
          <a:p>
            <a:endParaRPr lang="en-SG">
              <a:solidFill>
                <a:srgbClr val="FFFFFF"/>
              </a:solidFill>
              <a:latin typeface="Inter" panose="020B0604020202020204" charset="0"/>
              <a:cs typeface="Inter" panose="020B0604020202020204" charset="0"/>
            </a:endParaRPr>
          </a:p>
        </p:txBody>
      </p:sp>
      <p:sp>
        <p:nvSpPr>
          <p:cNvPr id="4" name="Google Shape;524;p47">
            <a:extLst>
              <a:ext uri="{FF2B5EF4-FFF2-40B4-BE49-F238E27FC236}">
                <a16:creationId xmlns:a16="http://schemas.microsoft.com/office/drawing/2014/main" id="{4F8D1A22-D752-3DFF-CB69-CEB2D0ECF173}"/>
              </a:ext>
            </a:extLst>
          </p:cNvPr>
          <p:cNvSpPr txBox="1">
            <a:spLocks/>
          </p:cNvSpPr>
          <p:nvPr/>
        </p:nvSpPr>
        <p:spPr>
          <a:xfrm>
            <a:off x="977504" y="-160962"/>
            <a:ext cx="35196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SG"/>
              <a:t>Tuning (LSTM)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2DD7E1-8360-8434-5577-CA1F4C9B0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834" y="1316234"/>
            <a:ext cx="3629532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801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E2A5E-5AA7-6B9C-65F2-5B781962D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24;p47">
            <a:extLst>
              <a:ext uri="{FF2B5EF4-FFF2-40B4-BE49-F238E27FC236}">
                <a16:creationId xmlns:a16="http://schemas.microsoft.com/office/drawing/2014/main" id="{AB3E73A2-AE6D-5114-CB60-3841B00D42C2}"/>
              </a:ext>
            </a:extLst>
          </p:cNvPr>
          <p:cNvSpPr txBox="1">
            <a:spLocks/>
          </p:cNvSpPr>
          <p:nvPr/>
        </p:nvSpPr>
        <p:spPr>
          <a:xfrm>
            <a:off x="977503" y="103694"/>
            <a:ext cx="7242669" cy="79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SG"/>
              <a:t>Deployment</a:t>
            </a:r>
          </a:p>
        </p:txBody>
      </p:sp>
      <p:pic>
        <p:nvPicPr>
          <p:cNvPr id="5" name="Picture 4" descr="A diagram of a service&#10;&#10;AI-generated content may be incorrect.">
            <a:extLst>
              <a:ext uri="{FF2B5EF4-FFF2-40B4-BE49-F238E27FC236}">
                <a16:creationId xmlns:a16="http://schemas.microsoft.com/office/drawing/2014/main" id="{DA4B162D-64AB-81E9-844F-2478ECC6E0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1"/>
          <a:stretch/>
        </p:blipFill>
        <p:spPr>
          <a:xfrm>
            <a:off x="977503" y="1069233"/>
            <a:ext cx="7215831" cy="379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78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9BEBA-9130-A54A-237D-7287BF32A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025" y="147671"/>
            <a:ext cx="6907949" cy="704463"/>
          </a:xfrm>
        </p:spPr>
        <p:txBody>
          <a:bodyPr/>
          <a:lstStyle/>
          <a:p>
            <a:r>
              <a:rPr lang="en-SG" dirty="0"/>
              <a:t>BUT THIS COMES UP !!!</a:t>
            </a:r>
          </a:p>
        </p:txBody>
      </p:sp>
      <p:pic>
        <p:nvPicPr>
          <p:cNvPr id="12" name="Picture 11" descr="A green frog puppet sitting on a white cube&#10;&#10;AI-generated content may be incorrect.">
            <a:extLst>
              <a:ext uri="{FF2B5EF4-FFF2-40B4-BE49-F238E27FC236}">
                <a16:creationId xmlns:a16="http://schemas.microsoft.com/office/drawing/2014/main" id="{A3B16873-334E-EBB8-367E-A8EEDDFBF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42" y="1136284"/>
            <a:ext cx="2461802" cy="3467327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733440F-3FA5-5230-0FE9-5CA347E1E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784" y="946851"/>
            <a:ext cx="6133216" cy="400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312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news page&#10;&#10;AI-generated content may be incorrect.">
            <a:extLst>
              <a:ext uri="{FF2B5EF4-FFF2-40B4-BE49-F238E27FC236}">
                <a16:creationId xmlns:a16="http://schemas.microsoft.com/office/drawing/2014/main" id="{F3EBCB02-D886-0008-C96E-21A58487C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211" y="2078730"/>
            <a:ext cx="4703095" cy="2669092"/>
          </a:xfrm>
          <a:prstGeom prst="rect">
            <a:avLst/>
          </a:prstGeom>
          <a:effectLst>
            <a:glow rad="100782">
              <a:schemeClr val="accent1">
                <a:satMod val="175000"/>
                <a:alpha val="40000"/>
              </a:schemeClr>
            </a:glow>
            <a:outerShdw blurRad="1270000" sx="106000" sy="106000" algn="ctr" rotWithShape="0">
              <a:prstClr val="black">
                <a:alpha val="40000"/>
              </a:prstClr>
            </a:outerShdw>
            <a:reflection stA="45000" endPos="0" dist="508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E0CC27-B77D-F2A7-7E5C-29780CF62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97015"/>
            <a:ext cx="7704000" cy="1446124"/>
          </a:xfrm>
        </p:spPr>
        <p:txBody>
          <a:bodyPr/>
          <a:lstStyle/>
          <a:p>
            <a:r>
              <a:rPr lang="en-US" sz="4400"/>
              <a:t>Demo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B81E1E-4518-4D1B-EA1E-E4FD89466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94" y="1069254"/>
            <a:ext cx="5246886" cy="3294402"/>
          </a:xfrm>
          <a:prstGeom prst="rect">
            <a:avLst/>
          </a:prstGeom>
        </p:spPr>
      </p:pic>
      <p:pic>
        <p:nvPicPr>
          <p:cNvPr id="7" name="Picture 6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7296FB1A-E747-62B0-D26A-407A29BE2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594" y="197015"/>
            <a:ext cx="891912" cy="89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607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7915A-B615-10AD-C8F2-42A2A628D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24;p47">
            <a:extLst>
              <a:ext uri="{FF2B5EF4-FFF2-40B4-BE49-F238E27FC236}">
                <a16:creationId xmlns:a16="http://schemas.microsoft.com/office/drawing/2014/main" id="{3ED95B45-455C-07DF-AA3A-61186EA39B32}"/>
              </a:ext>
            </a:extLst>
          </p:cNvPr>
          <p:cNvSpPr txBox="1">
            <a:spLocks/>
          </p:cNvSpPr>
          <p:nvPr/>
        </p:nvSpPr>
        <p:spPr>
          <a:xfrm>
            <a:off x="977504" y="-160962"/>
            <a:ext cx="4748382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SG"/>
              <a:t>Future Enhancements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CE2737A-CE61-79A6-0654-727127D8C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267271"/>
              </p:ext>
            </p:extLst>
          </p:nvPr>
        </p:nvGraphicFramePr>
        <p:xfrm>
          <a:off x="977504" y="1338944"/>
          <a:ext cx="7110582" cy="2998179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726470">
                  <a:extLst>
                    <a:ext uri="{9D8B030D-6E8A-4147-A177-3AD203B41FA5}">
                      <a16:colId xmlns:a16="http://schemas.microsoft.com/office/drawing/2014/main" val="3904552040"/>
                    </a:ext>
                  </a:extLst>
                </a:gridCol>
                <a:gridCol w="5384112">
                  <a:extLst>
                    <a:ext uri="{9D8B030D-6E8A-4147-A177-3AD203B41FA5}">
                      <a16:colId xmlns:a16="http://schemas.microsoft.com/office/drawing/2014/main" val="231947936"/>
                    </a:ext>
                  </a:extLst>
                </a:gridCol>
              </a:tblGrid>
              <a:tr h="999393"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accent6"/>
                          </a:solidFill>
                        </a:rPr>
                        <a:t>More Models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b="0">
                          <a:solidFill>
                            <a:schemeClr val="accent6"/>
                          </a:solidFill>
                        </a:rPr>
                        <a:t>Voice deepfake, file malware analyser, detection of AI generated content, and more.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1092946"/>
                  </a:ext>
                </a:extLst>
              </a:tr>
              <a:tr h="9993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b="1">
                          <a:solidFill>
                            <a:schemeClr val="accent6"/>
                          </a:solidFill>
                        </a:rPr>
                        <a:t>Data Driven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b="0">
                          <a:solidFill>
                            <a:schemeClr val="accent6"/>
                          </a:solidFill>
                        </a:rPr>
                        <a:t>Dashboards to analyse misinformation themes and provide data driven decisions and strategies to combat them.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2964586"/>
                  </a:ext>
                </a:extLst>
              </a:tr>
              <a:tr h="9993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b="1">
                          <a:solidFill>
                            <a:schemeClr val="accent6"/>
                          </a:solidFill>
                        </a:rPr>
                        <a:t>Easy Integration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b="0">
                          <a:solidFill>
                            <a:schemeClr val="accent6"/>
                          </a:solidFill>
                        </a:rPr>
                        <a:t>Cross compatibility and integration across various social media platforms and devices.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6744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0213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9;p14">
            <a:extLst>
              <a:ext uri="{FF2B5EF4-FFF2-40B4-BE49-F238E27FC236}">
                <a16:creationId xmlns:a16="http://schemas.microsoft.com/office/drawing/2014/main" id="{4128AAFA-B5D8-5576-FA5E-3D960A5B9992}"/>
              </a:ext>
            </a:extLst>
          </p:cNvPr>
          <p:cNvSpPr txBox="1"/>
          <p:nvPr/>
        </p:nvSpPr>
        <p:spPr>
          <a:xfrm>
            <a:off x="255550" y="243825"/>
            <a:ext cx="1499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EXECUTIVE SUMMARY</a:t>
            </a:r>
            <a:endParaRPr sz="900" b="1">
              <a:solidFill>
                <a:schemeClr val="accent6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" name="Google Shape;70;p14">
            <a:extLst>
              <a:ext uri="{FF2B5EF4-FFF2-40B4-BE49-F238E27FC236}">
                <a16:creationId xmlns:a16="http://schemas.microsoft.com/office/drawing/2014/main" id="{B1F77F5D-CFA3-5846-4E7A-6D0BDE6B26A6}"/>
              </a:ext>
            </a:extLst>
          </p:cNvPr>
          <p:cNvSpPr txBox="1"/>
          <p:nvPr/>
        </p:nvSpPr>
        <p:spPr>
          <a:xfrm>
            <a:off x="244500" y="408225"/>
            <a:ext cx="86550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600" b="1">
                <a:solidFill>
                  <a:schemeClr val="accent6"/>
                </a:solidFill>
                <a:ea typeface="Inter SemiBold"/>
              </a:rPr>
              <a:t>Empowering Singaporeans to actively combat misinformation</a:t>
            </a:r>
            <a:endParaRPr lang="en-US" b="1">
              <a:solidFill>
                <a:schemeClr val="accent6"/>
              </a:solidFill>
            </a:endParaRPr>
          </a:p>
        </p:txBody>
      </p:sp>
      <p:pic>
        <p:nvPicPr>
          <p:cNvPr id="7" name="Google Shape;72;p14">
            <a:extLst>
              <a:ext uri="{FF2B5EF4-FFF2-40B4-BE49-F238E27FC236}">
                <a16:creationId xmlns:a16="http://schemas.microsoft.com/office/drawing/2014/main" id="{A3417CBC-5A18-2249-6126-62F58E98888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231" y="3823475"/>
            <a:ext cx="431100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73;p14">
            <a:extLst>
              <a:ext uri="{FF2B5EF4-FFF2-40B4-BE49-F238E27FC236}">
                <a16:creationId xmlns:a16="http://schemas.microsoft.com/office/drawing/2014/main" id="{9B5DD4E0-ED95-6678-047D-06E442B4316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231" y="2883175"/>
            <a:ext cx="431100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74;p14">
            <a:extLst>
              <a:ext uri="{FF2B5EF4-FFF2-40B4-BE49-F238E27FC236}">
                <a16:creationId xmlns:a16="http://schemas.microsoft.com/office/drawing/2014/main" id="{38F881C1-0C48-D633-0EAA-85997B20B96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231" y="1942875"/>
            <a:ext cx="431100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75;p14">
            <a:extLst>
              <a:ext uri="{FF2B5EF4-FFF2-40B4-BE49-F238E27FC236}">
                <a16:creationId xmlns:a16="http://schemas.microsoft.com/office/drawing/2014/main" id="{A164114E-0004-F2AB-B68E-CEA159D801E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231" y="1002575"/>
            <a:ext cx="431100" cy="4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76;p14">
            <a:extLst>
              <a:ext uri="{FF2B5EF4-FFF2-40B4-BE49-F238E27FC236}">
                <a16:creationId xmlns:a16="http://schemas.microsoft.com/office/drawing/2014/main" id="{50B0AAAE-465E-E4E6-5CD3-2D3093C7EF41}"/>
              </a:ext>
            </a:extLst>
          </p:cNvPr>
          <p:cNvSpPr txBox="1"/>
          <p:nvPr/>
        </p:nvSpPr>
        <p:spPr>
          <a:xfrm>
            <a:off x="210481" y="1392800"/>
            <a:ext cx="1212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B0F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QUESTION</a:t>
            </a:r>
            <a:endParaRPr sz="1000" b="1">
              <a:solidFill>
                <a:srgbClr val="00B0F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2" name="Google Shape;77;p14">
            <a:extLst>
              <a:ext uri="{FF2B5EF4-FFF2-40B4-BE49-F238E27FC236}">
                <a16:creationId xmlns:a16="http://schemas.microsoft.com/office/drawing/2014/main" id="{E29B537A-7A36-90C1-8DF0-3850D3687631}"/>
              </a:ext>
            </a:extLst>
          </p:cNvPr>
          <p:cNvSpPr txBox="1"/>
          <p:nvPr/>
        </p:nvSpPr>
        <p:spPr>
          <a:xfrm>
            <a:off x="210481" y="2335875"/>
            <a:ext cx="1212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B0F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CHALLENGES</a:t>
            </a:r>
            <a:endParaRPr sz="1000" b="1">
              <a:solidFill>
                <a:srgbClr val="00B0F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3" name="Google Shape;78;p14">
            <a:extLst>
              <a:ext uri="{FF2B5EF4-FFF2-40B4-BE49-F238E27FC236}">
                <a16:creationId xmlns:a16="http://schemas.microsoft.com/office/drawing/2014/main" id="{43F34F18-478B-3E53-DBAE-CBAAA611D34C}"/>
              </a:ext>
            </a:extLst>
          </p:cNvPr>
          <p:cNvSpPr txBox="1"/>
          <p:nvPr/>
        </p:nvSpPr>
        <p:spPr>
          <a:xfrm>
            <a:off x="210481" y="3278938"/>
            <a:ext cx="1212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B0F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SOLUTION</a:t>
            </a:r>
            <a:endParaRPr sz="1000" b="1">
              <a:solidFill>
                <a:srgbClr val="00B0F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4" name="Google Shape;79;p14">
            <a:extLst>
              <a:ext uri="{FF2B5EF4-FFF2-40B4-BE49-F238E27FC236}">
                <a16:creationId xmlns:a16="http://schemas.microsoft.com/office/drawing/2014/main" id="{35FCD1D3-7B3F-E36A-7593-972C98F5DF84}"/>
              </a:ext>
            </a:extLst>
          </p:cNvPr>
          <p:cNvSpPr txBox="1"/>
          <p:nvPr/>
        </p:nvSpPr>
        <p:spPr>
          <a:xfrm>
            <a:off x="210481" y="4222013"/>
            <a:ext cx="1212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B0F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IMPACT</a:t>
            </a:r>
            <a:endParaRPr sz="1000" b="1">
              <a:solidFill>
                <a:srgbClr val="00B0F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cxnSp>
        <p:nvCxnSpPr>
          <p:cNvPr id="15" name="Google Shape;80;p14">
            <a:extLst>
              <a:ext uri="{FF2B5EF4-FFF2-40B4-BE49-F238E27FC236}">
                <a16:creationId xmlns:a16="http://schemas.microsoft.com/office/drawing/2014/main" id="{0BDAB771-0AD3-63CB-13C2-E1DA1BC2C7D2}"/>
              </a:ext>
            </a:extLst>
          </p:cNvPr>
          <p:cNvCxnSpPr/>
          <p:nvPr/>
        </p:nvCxnSpPr>
        <p:spPr>
          <a:xfrm>
            <a:off x="1375575" y="986013"/>
            <a:ext cx="0" cy="656400"/>
          </a:xfrm>
          <a:prstGeom prst="straightConnector1">
            <a:avLst/>
          </a:prstGeom>
          <a:noFill/>
          <a:ln w="19050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81;p14">
            <a:extLst>
              <a:ext uri="{FF2B5EF4-FFF2-40B4-BE49-F238E27FC236}">
                <a16:creationId xmlns:a16="http://schemas.microsoft.com/office/drawing/2014/main" id="{8A327020-2A67-A705-C8EC-8E5457BC91B0}"/>
              </a:ext>
            </a:extLst>
          </p:cNvPr>
          <p:cNvCxnSpPr/>
          <p:nvPr/>
        </p:nvCxnSpPr>
        <p:spPr>
          <a:xfrm>
            <a:off x="1375575" y="1931829"/>
            <a:ext cx="0" cy="656400"/>
          </a:xfrm>
          <a:prstGeom prst="straightConnector1">
            <a:avLst/>
          </a:prstGeom>
          <a:noFill/>
          <a:ln w="19050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82;p14">
            <a:extLst>
              <a:ext uri="{FF2B5EF4-FFF2-40B4-BE49-F238E27FC236}">
                <a16:creationId xmlns:a16="http://schemas.microsoft.com/office/drawing/2014/main" id="{6090D9C4-F2EE-FB64-DD4A-BFF29C69A966}"/>
              </a:ext>
            </a:extLst>
          </p:cNvPr>
          <p:cNvCxnSpPr>
            <a:cxnSpLocks/>
          </p:cNvCxnSpPr>
          <p:nvPr/>
        </p:nvCxnSpPr>
        <p:spPr>
          <a:xfrm>
            <a:off x="1375575" y="2877646"/>
            <a:ext cx="0" cy="753886"/>
          </a:xfrm>
          <a:prstGeom prst="straightConnector1">
            <a:avLst/>
          </a:prstGeom>
          <a:noFill/>
          <a:ln w="19050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83;p14">
            <a:extLst>
              <a:ext uri="{FF2B5EF4-FFF2-40B4-BE49-F238E27FC236}">
                <a16:creationId xmlns:a16="http://schemas.microsoft.com/office/drawing/2014/main" id="{508AE06F-FB73-F7E9-8B17-1E8ABCF5343A}"/>
              </a:ext>
            </a:extLst>
          </p:cNvPr>
          <p:cNvCxnSpPr/>
          <p:nvPr/>
        </p:nvCxnSpPr>
        <p:spPr>
          <a:xfrm>
            <a:off x="1375575" y="3823463"/>
            <a:ext cx="0" cy="656400"/>
          </a:xfrm>
          <a:prstGeom prst="straightConnector1">
            <a:avLst/>
          </a:prstGeom>
          <a:noFill/>
          <a:ln w="19050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84;p14">
            <a:extLst>
              <a:ext uri="{FF2B5EF4-FFF2-40B4-BE49-F238E27FC236}">
                <a16:creationId xmlns:a16="http://schemas.microsoft.com/office/drawing/2014/main" id="{6DB2BC40-54E9-6A6A-18C5-6F8F90738F4F}"/>
              </a:ext>
            </a:extLst>
          </p:cNvPr>
          <p:cNvSpPr/>
          <p:nvPr/>
        </p:nvSpPr>
        <p:spPr>
          <a:xfrm>
            <a:off x="1655750" y="1000425"/>
            <a:ext cx="6774300" cy="627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>
                <a:solidFill>
                  <a:schemeClr val="accent4">
                    <a:lumMod val="95000"/>
                  </a:schemeClr>
                </a:solidFill>
                <a:latin typeface="Inter Medium"/>
                <a:ea typeface="Inter Medium"/>
                <a:cs typeface="Inter Medium"/>
                <a:sym typeface="Inter Medium"/>
              </a:rPr>
              <a:t>How can we </a:t>
            </a:r>
            <a:r>
              <a:rPr lang="en" sz="1200">
                <a:solidFill>
                  <a:schemeClr val="accent4">
                    <a:lumMod val="95000"/>
                  </a:schemeClr>
                </a:solidFill>
                <a:latin typeface="Inter Medium"/>
                <a:ea typeface="Inter Medium"/>
                <a:sym typeface="Inter Medium"/>
              </a:rPr>
              <a:t>empower every Singaporean to actively combat misinformation</a:t>
            </a:r>
            <a:r>
              <a:rPr lang="en" sz="1200">
                <a:solidFill>
                  <a:schemeClr val="accent4">
                    <a:lumMod val="95000"/>
                  </a:schemeClr>
                </a:solidFill>
                <a:latin typeface="Inter Medium"/>
                <a:ea typeface="Inter Medium"/>
                <a:cs typeface="Inter Medium"/>
                <a:sym typeface="Inter Medium"/>
              </a:rPr>
              <a:t> in the next 5 years?</a:t>
            </a:r>
            <a:endParaRPr lang="en-SG" sz="1200">
              <a:solidFill>
                <a:schemeClr val="accent4">
                  <a:lumMod val="95000"/>
                </a:schemeClr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0" name="Google Shape;85;p14">
            <a:extLst>
              <a:ext uri="{FF2B5EF4-FFF2-40B4-BE49-F238E27FC236}">
                <a16:creationId xmlns:a16="http://schemas.microsoft.com/office/drawing/2014/main" id="{BB3BAA51-C37C-9916-8A0C-9AA866C4E2F3}"/>
              </a:ext>
            </a:extLst>
          </p:cNvPr>
          <p:cNvSpPr/>
          <p:nvPr/>
        </p:nvSpPr>
        <p:spPr>
          <a:xfrm>
            <a:off x="1655750" y="1938606"/>
            <a:ext cx="2202600" cy="627600"/>
          </a:xfrm>
          <a:prstGeom prst="rect">
            <a:avLst/>
          </a:prstGeom>
          <a:noFill/>
          <a:ln w="9525" cap="flat" cmpd="sng">
            <a:solidFill>
              <a:srgbClr val="0070C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>
                <a:solidFill>
                  <a:srgbClr val="00B0F0"/>
                </a:solidFill>
                <a:sym typeface="Inter Medium"/>
              </a:rPr>
              <a:t>Misinformation</a:t>
            </a:r>
            <a:r>
              <a:rPr lang="en" sz="1000">
                <a:solidFill>
                  <a:srgbClr val="00B0F0"/>
                </a:solidFill>
                <a:sym typeface="Inter Light"/>
              </a:rPr>
              <a:t> </a:t>
            </a:r>
            <a:r>
              <a:rPr lang="en" sz="1000">
                <a:solidFill>
                  <a:srgbClr val="00B0F0"/>
                </a:solidFill>
                <a:sym typeface="Inter Medium"/>
              </a:rPr>
              <a:t>and hate speech spread</a:t>
            </a:r>
            <a:r>
              <a:rPr lang="en" sz="1000">
                <a:solidFill>
                  <a:srgbClr val="00B0F0"/>
                </a:solidFill>
                <a:sym typeface="Inter Light"/>
              </a:rPr>
              <a:t> fast, making containment tough.</a:t>
            </a:r>
            <a:endParaRPr lang="en-US" sz="1000"/>
          </a:p>
        </p:txBody>
      </p:sp>
      <p:sp>
        <p:nvSpPr>
          <p:cNvPr id="21" name="Google Shape;86;p14">
            <a:extLst>
              <a:ext uri="{FF2B5EF4-FFF2-40B4-BE49-F238E27FC236}">
                <a16:creationId xmlns:a16="http://schemas.microsoft.com/office/drawing/2014/main" id="{AFE21CB3-52DC-C6D8-1622-C9FE64411600}"/>
              </a:ext>
            </a:extLst>
          </p:cNvPr>
          <p:cNvSpPr/>
          <p:nvPr/>
        </p:nvSpPr>
        <p:spPr>
          <a:xfrm>
            <a:off x="3939689" y="1944150"/>
            <a:ext cx="2202600" cy="627600"/>
          </a:xfrm>
          <a:prstGeom prst="rect">
            <a:avLst/>
          </a:prstGeom>
          <a:noFill/>
          <a:ln w="9525" cap="flat" cmpd="sng">
            <a:solidFill>
              <a:srgbClr val="0070C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>
                <a:solidFill>
                  <a:srgbClr val="00B0F0"/>
                </a:solidFill>
                <a:ea typeface="Inter Light"/>
                <a:sym typeface="Inter Medium"/>
              </a:rPr>
              <a:t>Algorithms</a:t>
            </a:r>
            <a:r>
              <a:rPr lang="en" sz="1000">
                <a:solidFill>
                  <a:srgbClr val="00B0F0"/>
                </a:solidFill>
                <a:ea typeface="Inter Light"/>
                <a:sym typeface="Inter Light"/>
              </a:rPr>
              <a:t> amplify </a:t>
            </a:r>
            <a:r>
              <a:rPr lang="en" sz="1000">
                <a:solidFill>
                  <a:srgbClr val="00B0F0"/>
                </a:solidFill>
                <a:ea typeface="Inter Light"/>
                <a:sym typeface="Inter Medium"/>
              </a:rPr>
              <a:t>biases, reinforcing false</a:t>
            </a:r>
            <a:r>
              <a:rPr lang="en" sz="1000">
                <a:solidFill>
                  <a:srgbClr val="00B0F0"/>
                </a:solidFill>
                <a:ea typeface="Inter Light"/>
                <a:sym typeface="Inter Light"/>
              </a:rPr>
              <a:t> narratives.</a:t>
            </a:r>
            <a:endParaRPr lang="en-US" sz="1000"/>
          </a:p>
        </p:txBody>
      </p:sp>
      <p:sp>
        <p:nvSpPr>
          <p:cNvPr id="22" name="Google Shape;87;p14">
            <a:extLst>
              <a:ext uri="{FF2B5EF4-FFF2-40B4-BE49-F238E27FC236}">
                <a16:creationId xmlns:a16="http://schemas.microsoft.com/office/drawing/2014/main" id="{C9ADC63C-A10B-B00A-FB4E-516009A68593}"/>
              </a:ext>
            </a:extLst>
          </p:cNvPr>
          <p:cNvSpPr/>
          <p:nvPr/>
        </p:nvSpPr>
        <p:spPr>
          <a:xfrm>
            <a:off x="6227403" y="1946944"/>
            <a:ext cx="2202600" cy="627600"/>
          </a:xfrm>
          <a:prstGeom prst="rect">
            <a:avLst/>
          </a:prstGeom>
          <a:noFill/>
          <a:ln w="9525" cap="flat" cmpd="sng">
            <a:solidFill>
              <a:srgbClr val="0070C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>
                <a:solidFill>
                  <a:srgbClr val="00B0F0"/>
                </a:solidFill>
                <a:ea typeface="Inter Light"/>
                <a:sym typeface="Inter Medium"/>
              </a:rPr>
              <a:t>Balancing </a:t>
            </a:r>
            <a:r>
              <a:rPr lang="en" sz="1000">
                <a:solidFill>
                  <a:srgbClr val="00B0F0"/>
                </a:solidFill>
                <a:ea typeface="Inter Light"/>
                <a:sym typeface="Inter Light"/>
              </a:rPr>
              <a:t>regulation and rights is a challenge.</a:t>
            </a:r>
            <a:endParaRPr lang="en-US" sz="1000"/>
          </a:p>
        </p:txBody>
      </p:sp>
      <p:pic>
        <p:nvPicPr>
          <p:cNvPr id="23" name="Google Shape;88;p14">
            <a:extLst>
              <a:ext uri="{FF2B5EF4-FFF2-40B4-BE49-F238E27FC236}">
                <a16:creationId xmlns:a16="http://schemas.microsoft.com/office/drawing/2014/main" id="{973A6CCA-3185-4518-F480-F98430120DD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21460" b="35027"/>
          <a:stretch/>
        </p:blipFill>
        <p:spPr>
          <a:xfrm>
            <a:off x="3934050" y="2977800"/>
            <a:ext cx="2202650" cy="627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89;p14">
            <a:extLst>
              <a:ext uri="{FF2B5EF4-FFF2-40B4-BE49-F238E27FC236}">
                <a16:creationId xmlns:a16="http://schemas.microsoft.com/office/drawing/2014/main" id="{0EAEB1FD-7CA4-CE91-E961-DA030FA1C340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t="39482" b="17163"/>
          <a:stretch/>
        </p:blipFill>
        <p:spPr>
          <a:xfrm>
            <a:off x="6218901" y="2971799"/>
            <a:ext cx="2202650" cy="627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90;p14">
            <a:extLst>
              <a:ext uri="{FF2B5EF4-FFF2-40B4-BE49-F238E27FC236}">
                <a16:creationId xmlns:a16="http://schemas.microsoft.com/office/drawing/2014/main" id="{F60EB75A-1C51-D273-AA95-B7974D27C36D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t="25461" b="31184"/>
          <a:stretch/>
        </p:blipFill>
        <p:spPr>
          <a:xfrm>
            <a:off x="1655750" y="2996135"/>
            <a:ext cx="2202650" cy="62759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91;p14">
            <a:extLst>
              <a:ext uri="{FF2B5EF4-FFF2-40B4-BE49-F238E27FC236}">
                <a16:creationId xmlns:a16="http://schemas.microsoft.com/office/drawing/2014/main" id="{613A2E9E-5702-E297-32F1-B370385A8287}"/>
              </a:ext>
            </a:extLst>
          </p:cNvPr>
          <p:cNvSpPr/>
          <p:nvPr/>
        </p:nvSpPr>
        <p:spPr>
          <a:xfrm>
            <a:off x="1656200" y="2987699"/>
            <a:ext cx="2201700" cy="649834"/>
          </a:xfrm>
          <a:prstGeom prst="rect">
            <a:avLst/>
          </a:prstGeom>
          <a:solidFill>
            <a:srgbClr val="000000">
              <a:alpha val="78832"/>
            </a:srgbClr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rPr>
              <a:t>Identify and flag manipulated and misinformative content.</a:t>
            </a:r>
            <a:endParaRPr lang="en-US" sz="1000">
              <a:solidFill>
                <a:schemeClr val="accent1"/>
              </a:solidFill>
              <a:latin typeface="Inter Medium"/>
              <a:cs typeface="Inter Medium"/>
            </a:endParaRPr>
          </a:p>
        </p:txBody>
      </p:sp>
      <p:sp>
        <p:nvSpPr>
          <p:cNvPr id="27" name="Google Shape;92;p14">
            <a:extLst>
              <a:ext uri="{FF2B5EF4-FFF2-40B4-BE49-F238E27FC236}">
                <a16:creationId xmlns:a16="http://schemas.microsoft.com/office/drawing/2014/main" id="{8CBE8D96-A4B9-4250-CC97-A9AD1076733E}"/>
              </a:ext>
            </a:extLst>
          </p:cNvPr>
          <p:cNvSpPr/>
          <p:nvPr/>
        </p:nvSpPr>
        <p:spPr>
          <a:xfrm>
            <a:off x="3940601" y="2977800"/>
            <a:ext cx="2202650" cy="627600"/>
          </a:xfrm>
          <a:prstGeom prst="rect">
            <a:avLst/>
          </a:prstGeom>
          <a:solidFill>
            <a:srgbClr val="000000">
              <a:alpha val="78832"/>
            </a:srgbClr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rPr>
              <a:t>Contain hateful content in any form before it spreads.</a:t>
            </a:r>
            <a:endParaRPr lang="en-US" sz="1000">
              <a:solidFill>
                <a:schemeClr val="accent1"/>
              </a:solidFill>
              <a:latin typeface="Inter Medium"/>
              <a:cs typeface="Inter Medium"/>
            </a:endParaRPr>
          </a:p>
        </p:txBody>
      </p:sp>
      <p:sp>
        <p:nvSpPr>
          <p:cNvPr id="28" name="Google Shape;93;p14">
            <a:extLst>
              <a:ext uri="{FF2B5EF4-FFF2-40B4-BE49-F238E27FC236}">
                <a16:creationId xmlns:a16="http://schemas.microsoft.com/office/drawing/2014/main" id="{0FFBC96A-7E03-F69A-8A4B-F14DCC8A90EC}"/>
              </a:ext>
            </a:extLst>
          </p:cNvPr>
          <p:cNvSpPr/>
          <p:nvPr/>
        </p:nvSpPr>
        <p:spPr>
          <a:xfrm>
            <a:off x="6227403" y="2971799"/>
            <a:ext cx="2202600" cy="659733"/>
          </a:xfrm>
          <a:prstGeom prst="rect">
            <a:avLst/>
          </a:prstGeom>
          <a:solidFill>
            <a:srgbClr val="000000">
              <a:alpha val="78832"/>
            </a:srgbClr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>
                <a:solidFill>
                  <a:schemeClr val="accent1"/>
                </a:solidFill>
                <a:latin typeface="Inter Medium"/>
                <a:ea typeface="Inter SemiBold"/>
                <a:cs typeface="Inter Medium"/>
                <a:sym typeface="Inter SemiBold"/>
              </a:rPr>
              <a:t>Dashboard for governments to identify hate and misinformation themes, allowing for data driven decisions</a:t>
            </a:r>
            <a:endParaRPr lang="en-US" sz="1000">
              <a:solidFill>
                <a:schemeClr val="accent1"/>
              </a:solidFill>
              <a:latin typeface="Inter Medium"/>
              <a:cs typeface="Inter Medium"/>
            </a:endParaRPr>
          </a:p>
        </p:txBody>
      </p:sp>
      <p:sp>
        <p:nvSpPr>
          <p:cNvPr id="29" name="Google Shape;94;p14">
            <a:extLst>
              <a:ext uri="{FF2B5EF4-FFF2-40B4-BE49-F238E27FC236}">
                <a16:creationId xmlns:a16="http://schemas.microsoft.com/office/drawing/2014/main" id="{CB53A0D3-31EB-E825-C596-9C9788086812}"/>
              </a:ext>
            </a:extLst>
          </p:cNvPr>
          <p:cNvSpPr txBox="1"/>
          <p:nvPr/>
        </p:nvSpPr>
        <p:spPr>
          <a:xfrm>
            <a:off x="1572000" y="2674575"/>
            <a:ext cx="606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STEP #1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30" name="Google Shape;95;p14">
            <a:extLst>
              <a:ext uri="{FF2B5EF4-FFF2-40B4-BE49-F238E27FC236}">
                <a16:creationId xmlns:a16="http://schemas.microsoft.com/office/drawing/2014/main" id="{5065CE0C-890F-13D9-B3F0-585671669167}"/>
              </a:ext>
            </a:extLst>
          </p:cNvPr>
          <p:cNvSpPr txBox="1"/>
          <p:nvPr/>
        </p:nvSpPr>
        <p:spPr>
          <a:xfrm>
            <a:off x="3857850" y="2674575"/>
            <a:ext cx="606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STEP #2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31" name="Google Shape;96;p14">
            <a:extLst>
              <a:ext uri="{FF2B5EF4-FFF2-40B4-BE49-F238E27FC236}">
                <a16:creationId xmlns:a16="http://schemas.microsoft.com/office/drawing/2014/main" id="{68172417-AA7D-BA8B-DD51-EDCB25F0024C}"/>
              </a:ext>
            </a:extLst>
          </p:cNvPr>
          <p:cNvSpPr txBox="1"/>
          <p:nvPr/>
        </p:nvSpPr>
        <p:spPr>
          <a:xfrm>
            <a:off x="6143700" y="2674575"/>
            <a:ext cx="606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STEP #3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32" name="Google Shape;97;p14">
            <a:extLst>
              <a:ext uri="{FF2B5EF4-FFF2-40B4-BE49-F238E27FC236}">
                <a16:creationId xmlns:a16="http://schemas.microsoft.com/office/drawing/2014/main" id="{A0747BAC-674D-F9EF-7757-61D58ACC2DF9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6</a:t>
            </a:fld>
            <a:endParaRPr lang="en"/>
          </a:p>
        </p:txBody>
      </p:sp>
      <p:sp>
        <p:nvSpPr>
          <p:cNvPr id="33" name="Google Shape;98;p14">
            <a:extLst>
              <a:ext uri="{FF2B5EF4-FFF2-40B4-BE49-F238E27FC236}">
                <a16:creationId xmlns:a16="http://schemas.microsoft.com/office/drawing/2014/main" id="{B4685E6A-B677-0097-F746-D969B19A3B12}"/>
              </a:ext>
            </a:extLst>
          </p:cNvPr>
          <p:cNvSpPr txBox="1"/>
          <p:nvPr/>
        </p:nvSpPr>
        <p:spPr>
          <a:xfrm>
            <a:off x="1648200" y="3812675"/>
            <a:ext cx="1212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For Users,</a:t>
            </a:r>
            <a:endParaRPr lang="en-US" sz="1500" b="1">
              <a:solidFill>
                <a:schemeClr val="accent1"/>
              </a:solidFill>
            </a:endParaRPr>
          </a:p>
        </p:txBody>
      </p:sp>
      <p:sp>
        <p:nvSpPr>
          <p:cNvPr id="34" name="Google Shape;99;p14">
            <a:extLst>
              <a:ext uri="{FF2B5EF4-FFF2-40B4-BE49-F238E27FC236}">
                <a16:creationId xmlns:a16="http://schemas.microsoft.com/office/drawing/2014/main" id="{25F503B9-E7CE-D6C2-98FB-6264FE691029}"/>
              </a:ext>
            </a:extLst>
          </p:cNvPr>
          <p:cNvSpPr txBox="1"/>
          <p:nvPr/>
        </p:nvSpPr>
        <p:spPr>
          <a:xfrm>
            <a:off x="3944833" y="3780326"/>
            <a:ext cx="1635458" cy="340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900" b="1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For Social Media Platforms,</a:t>
            </a:r>
            <a:endParaRPr lang="en-SG" sz="1500" b="1">
              <a:solidFill>
                <a:schemeClr val="accent1"/>
              </a:solidFill>
            </a:endParaRPr>
          </a:p>
        </p:txBody>
      </p:sp>
      <p:sp>
        <p:nvSpPr>
          <p:cNvPr id="35" name="Google Shape;100;p14">
            <a:extLst>
              <a:ext uri="{FF2B5EF4-FFF2-40B4-BE49-F238E27FC236}">
                <a16:creationId xmlns:a16="http://schemas.microsoft.com/office/drawing/2014/main" id="{BE51E9D0-30AD-A322-4A6C-E25716084830}"/>
              </a:ext>
            </a:extLst>
          </p:cNvPr>
          <p:cNvSpPr txBox="1"/>
          <p:nvPr/>
        </p:nvSpPr>
        <p:spPr>
          <a:xfrm>
            <a:off x="6219900" y="3812675"/>
            <a:ext cx="1355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For Governments,</a:t>
            </a:r>
            <a:endParaRPr sz="1500" b="1">
              <a:solidFill>
                <a:schemeClr val="accent1"/>
              </a:solidFill>
            </a:endParaRPr>
          </a:p>
        </p:txBody>
      </p:sp>
      <p:sp>
        <p:nvSpPr>
          <p:cNvPr id="36" name="Google Shape;101;p14">
            <a:extLst>
              <a:ext uri="{FF2B5EF4-FFF2-40B4-BE49-F238E27FC236}">
                <a16:creationId xmlns:a16="http://schemas.microsoft.com/office/drawing/2014/main" id="{6726917E-054D-0DD8-AA6E-5F056A34D033}"/>
              </a:ext>
            </a:extLst>
          </p:cNvPr>
          <p:cNvSpPr txBox="1"/>
          <p:nvPr/>
        </p:nvSpPr>
        <p:spPr>
          <a:xfrm>
            <a:off x="1658983" y="4039708"/>
            <a:ext cx="2286362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000">
                <a:solidFill>
                  <a:schemeClr val="accent1"/>
                </a:solidFill>
                <a:latin typeface="Inter Medium"/>
                <a:sym typeface="Inter SemiBold"/>
              </a:rPr>
              <a:t>Empowers individuals to verify information and navigate digital spaces responsibly.</a:t>
            </a:r>
            <a:endParaRPr lang="en-US" sz="1000">
              <a:solidFill>
                <a:schemeClr val="accent1"/>
              </a:solidFill>
              <a:latin typeface="Inter Medium"/>
            </a:endParaRPr>
          </a:p>
        </p:txBody>
      </p:sp>
      <p:sp>
        <p:nvSpPr>
          <p:cNvPr id="37" name="Google Shape;102;p14">
            <a:extLst>
              <a:ext uri="{FF2B5EF4-FFF2-40B4-BE49-F238E27FC236}">
                <a16:creationId xmlns:a16="http://schemas.microsoft.com/office/drawing/2014/main" id="{B2CC96B9-07BD-502D-1E57-233D03D7FF6A}"/>
              </a:ext>
            </a:extLst>
          </p:cNvPr>
          <p:cNvSpPr txBox="1"/>
          <p:nvPr/>
        </p:nvSpPr>
        <p:spPr>
          <a:xfrm>
            <a:off x="3966399" y="4039708"/>
            <a:ext cx="2264796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000">
                <a:solidFill>
                  <a:schemeClr val="accent1"/>
                </a:solidFill>
                <a:latin typeface="Inter Medium"/>
                <a:cs typeface="Inter Medium"/>
                <a:sym typeface="Inter SemiBold"/>
              </a:rPr>
              <a:t>Encourages stronger content moderation and fact-checking to curb misinformation.</a:t>
            </a:r>
            <a:endParaRPr lang="en-US" sz="1000">
              <a:solidFill>
                <a:schemeClr val="accent1"/>
              </a:solidFill>
              <a:latin typeface="Inter Medium"/>
              <a:cs typeface="Inter Medium"/>
            </a:endParaRPr>
          </a:p>
        </p:txBody>
      </p:sp>
      <p:sp>
        <p:nvSpPr>
          <p:cNvPr id="38" name="Google Shape;103;p14">
            <a:extLst>
              <a:ext uri="{FF2B5EF4-FFF2-40B4-BE49-F238E27FC236}">
                <a16:creationId xmlns:a16="http://schemas.microsoft.com/office/drawing/2014/main" id="{E4850883-33E7-0E00-9C66-CE7A55879DB2}"/>
              </a:ext>
            </a:extLst>
          </p:cNvPr>
          <p:cNvSpPr txBox="1"/>
          <p:nvPr/>
        </p:nvSpPr>
        <p:spPr>
          <a:xfrm>
            <a:off x="6219900" y="4039708"/>
            <a:ext cx="2189315" cy="398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000">
                <a:solidFill>
                  <a:schemeClr val="accent1"/>
                </a:solidFill>
                <a:latin typeface="Inter Medium"/>
                <a:ea typeface="Inter SemiBold"/>
                <a:cs typeface="Inter Medium"/>
                <a:sym typeface="Inter SemiBold"/>
              </a:rPr>
              <a:t>Promotes policies that balance regulation, free speech, and online safety.</a:t>
            </a:r>
            <a:endParaRPr lang="en-US" sz="1000">
              <a:solidFill>
                <a:schemeClr val="accent1"/>
              </a:solidFill>
              <a:latin typeface="Inter Medium"/>
              <a:cs typeface="Inter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>
          <a:extLst>
            <a:ext uri="{FF2B5EF4-FFF2-40B4-BE49-F238E27FC236}">
              <a16:creationId xmlns:a16="http://schemas.microsoft.com/office/drawing/2014/main" id="{ACDC398D-8987-6EB4-4341-AFF95E6CC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9;p16">
            <a:extLst>
              <a:ext uri="{FF2B5EF4-FFF2-40B4-BE49-F238E27FC236}">
                <a16:creationId xmlns:a16="http://schemas.microsoft.com/office/drawing/2014/main" id="{9BC13E7D-51E8-C1AF-8D31-10B7EA067CE2}"/>
              </a:ext>
            </a:extLst>
          </p:cNvPr>
          <p:cNvSpPr txBox="1"/>
          <p:nvPr/>
        </p:nvSpPr>
        <p:spPr>
          <a:xfrm>
            <a:off x="958300" y="3263988"/>
            <a:ext cx="1289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6">
                    <a:lumMod val="95000"/>
                  </a:schemeClr>
                </a:solidFill>
                <a:latin typeface="Inter Medium"/>
                <a:ea typeface="Inter Medium"/>
                <a:cs typeface="Inter Medium"/>
                <a:sym typeface="Inter Medium"/>
              </a:rPr>
              <a:t>ISSUE #1</a:t>
            </a:r>
            <a:endParaRPr sz="900">
              <a:solidFill>
                <a:schemeClr val="accent6">
                  <a:lumMod val="95000"/>
                </a:schemeClr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" name="Google Shape;140;p16">
            <a:extLst>
              <a:ext uri="{FF2B5EF4-FFF2-40B4-BE49-F238E27FC236}">
                <a16:creationId xmlns:a16="http://schemas.microsoft.com/office/drawing/2014/main" id="{C347A97A-F55F-9F6F-4793-106FD2EB6FB1}"/>
              </a:ext>
            </a:extLst>
          </p:cNvPr>
          <p:cNvSpPr txBox="1"/>
          <p:nvPr/>
        </p:nvSpPr>
        <p:spPr>
          <a:xfrm>
            <a:off x="258250" y="3457963"/>
            <a:ext cx="26898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200">
                <a:solidFill>
                  <a:schemeClr val="tx1"/>
                </a:solidFill>
                <a:latin typeface="Inter Medium"/>
              </a:rPr>
              <a:t>The rise of deepfakes undermines trust in digital media</a:t>
            </a:r>
            <a:endParaRPr lang="en-US">
              <a:solidFill>
                <a:schemeClr val="tx1"/>
              </a:solidFill>
            </a:endParaRPr>
          </a:p>
          <a:p>
            <a:pPr algn="ctr"/>
            <a:endParaRPr lang="en" sz="1200">
              <a:solidFill>
                <a:schemeClr val="accent6">
                  <a:lumMod val="95000"/>
                </a:schemeClr>
              </a:solidFill>
              <a:latin typeface="Inter Medium"/>
              <a:cs typeface="Inter Medium"/>
            </a:endParaRPr>
          </a:p>
        </p:txBody>
      </p:sp>
      <p:sp>
        <p:nvSpPr>
          <p:cNvPr id="40" name="Google Shape;142;p16">
            <a:extLst>
              <a:ext uri="{FF2B5EF4-FFF2-40B4-BE49-F238E27FC236}">
                <a16:creationId xmlns:a16="http://schemas.microsoft.com/office/drawing/2014/main" id="{DC217017-BD1E-5D34-D00D-67D0140985F8}"/>
              </a:ext>
            </a:extLst>
          </p:cNvPr>
          <p:cNvSpPr txBox="1"/>
          <p:nvPr/>
        </p:nvSpPr>
        <p:spPr>
          <a:xfrm>
            <a:off x="258250" y="4003344"/>
            <a:ext cx="2689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000">
                <a:solidFill>
                  <a:schemeClr val="accent6">
                    <a:lumMod val="95000"/>
                  </a:schemeClr>
                </a:solidFill>
                <a:latin typeface="Inter Light"/>
                <a:cs typeface="Inter Light"/>
                <a:sym typeface="Inter Light"/>
              </a:rPr>
              <a:t>Blurs the line between reality and deception, harder to distinguish truth from manipulation.</a:t>
            </a:r>
            <a:endParaRPr lang="en-US" sz="1000">
              <a:solidFill>
                <a:schemeClr val="accent6">
                  <a:lumMod val="95000"/>
                </a:schemeClr>
              </a:solidFill>
              <a:latin typeface="Inter Light"/>
              <a:cs typeface="Inter Light"/>
            </a:endParaRPr>
          </a:p>
        </p:txBody>
      </p:sp>
      <p:sp>
        <p:nvSpPr>
          <p:cNvPr id="41" name="Google Shape;143;p16">
            <a:extLst>
              <a:ext uri="{FF2B5EF4-FFF2-40B4-BE49-F238E27FC236}">
                <a16:creationId xmlns:a16="http://schemas.microsoft.com/office/drawing/2014/main" id="{0E517FC5-C1BA-BA08-6F28-E238A0C698DC}"/>
              </a:ext>
            </a:extLst>
          </p:cNvPr>
          <p:cNvSpPr txBox="1"/>
          <p:nvPr/>
        </p:nvSpPr>
        <p:spPr>
          <a:xfrm>
            <a:off x="244500" y="408225"/>
            <a:ext cx="86550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600" b="1">
                <a:solidFill>
                  <a:schemeClr val="accent6"/>
                </a:solidFill>
                <a:ea typeface="Inter SemiBold"/>
                <a:sym typeface="Inter Medium"/>
              </a:rPr>
              <a:t>The spread of </a:t>
            </a:r>
            <a:r>
              <a:rPr lang="en" sz="1600" b="1">
                <a:solidFill>
                  <a:schemeClr val="accent6"/>
                </a:solidFill>
                <a:ea typeface="Inter SemiBold"/>
                <a:sym typeface="Inter SemiBold"/>
              </a:rPr>
              <a:t>misinformation and hateful content </a:t>
            </a:r>
            <a:r>
              <a:rPr lang="en" sz="1600" b="1">
                <a:solidFill>
                  <a:schemeClr val="accent6"/>
                </a:solidFill>
                <a:ea typeface="Inter SemiBold"/>
                <a:sym typeface="Inter Medium"/>
              </a:rPr>
              <a:t>online threatens societal trust </a:t>
            </a:r>
            <a:r>
              <a:rPr lang="en" sz="1600" b="1">
                <a:solidFill>
                  <a:schemeClr val="accent6"/>
                </a:solidFill>
                <a:ea typeface="Inter Medium"/>
                <a:sym typeface="Inter Medium"/>
              </a:rPr>
              <a:t>and </a:t>
            </a:r>
            <a:r>
              <a:rPr lang="en" sz="1600" b="1">
                <a:solidFill>
                  <a:schemeClr val="accent6"/>
                </a:solidFill>
                <a:ea typeface="Inter Medium"/>
                <a:sym typeface="Inter SemiBold"/>
              </a:rPr>
              <a:t>harmony, </a:t>
            </a:r>
            <a:r>
              <a:rPr lang="en" sz="1600" b="1">
                <a:solidFill>
                  <a:schemeClr val="accent6"/>
                </a:solidFill>
                <a:ea typeface="Inter Medium"/>
                <a:sym typeface="Inter Medium"/>
              </a:rPr>
              <a:t>requiring urgent solutions to mitigate its impact.</a:t>
            </a:r>
            <a:endParaRPr lang="en-US" b="1">
              <a:sym typeface="Inter Medium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 sz="1600" b="1">
              <a:solidFill>
                <a:schemeClr val="accent6"/>
              </a:solidFill>
              <a:latin typeface="Inter Medium"/>
              <a:ea typeface="Inter Medium"/>
              <a:cs typeface="Inter Medium"/>
            </a:endParaRPr>
          </a:p>
        </p:txBody>
      </p:sp>
      <p:sp>
        <p:nvSpPr>
          <p:cNvPr id="42" name="Google Shape;144;p16">
            <a:extLst>
              <a:ext uri="{FF2B5EF4-FFF2-40B4-BE49-F238E27FC236}">
                <a16:creationId xmlns:a16="http://schemas.microsoft.com/office/drawing/2014/main" id="{AF3936D2-A3C8-A99E-4B8B-2DC5EAF793FA}"/>
              </a:ext>
            </a:extLst>
          </p:cNvPr>
          <p:cNvSpPr txBox="1"/>
          <p:nvPr/>
        </p:nvSpPr>
        <p:spPr>
          <a:xfrm>
            <a:off x="255550" y="243825"/>
            <a:ext cx="1289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PROBLEM</a:t>
            </a:r>
            <a:endParaRPr sz="900" b="1">
              <a:solidFill>
                <a:schemeClr val="accent6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3" name="Google Shape;145;p16">
            <a:extLst>
              <a:ext uri="{FF2B5EF4-FFF2-40B4-BE49-F238E27FC236}">
                <a16:creationId xmlns:a16="http://schemas.microsoft.com/office/drawing/2014/main" id="{6883662D-9423-0314-E205-DACCEED6E0E5}"/>
              </a:ext>
            </a:extLst>
          </p:cNvPr>
          <p:cNvSpPr txBox="1"/>
          <p:nvPr/>
        </p:nvSpPr>
        <p:spPr>
          <a:xfrm>
            <a:off x="244500" y="4645950"/>
            <a:ext cx="8655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6">
                    <a:lumMod val="65000"/>
                  </a:schemeClr>
                </a:solidFill>
                <a:latin typeface="Inter Medium"/>
                <a:ea typeface="Inter Medium"/>
                <a:cs typeface="Inter Medium"/>
                <a:sym typeface="Inter Medium"/>
              </a:rPr>
              <a:t>Sources: </a:t>
            </a:r>
            <a:r>
              <a:rPr lang="en-SG" sz="900">
                <a:solidFill>
                  <a:schemeClr val="accent6">
                    <a:lumMod val="65000"/>
                  </a:schemeClr>
                </a:solidFill>
                <a:latin typeface="Inter Medium"/>
                <a:ea typeface="Inter Medium"/>
                <a:cs typeface="Inter Medium"/>
                <a:sym typeface="Inter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https://www.mddi.gov.sg/media-centre/press-releases/survey-by-mci-on-harmful-online-content-encountered-by-sg-users/</a:t>
            </a:r>
            <a:endParaRPr lang="en-SG" sz="900">
              <a:solidFill>
                <a:schemeClr val="accent6">
                  <a:lumMod val="65000"/>
                </a:schemeClr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4" name="Google Shape;146;p16">
            <a:extLst>
              <a:ext uri="{FF2B5EF4-FFF2-40B4-BE49-F238E27FC236}">
                <a16:creationId xmlns:a16="http://schemas.microsoft.com/office/drawing/2014/main" id="{38223653-19F7-EF00-111D-2755508CD358}"/>
              </a:ext>
            </a:extLst>
          </p:cNvPr>
          <p:cNvSpPr/>
          <p:nvPr/>
        </p:nvSpPr>
        <p:spPr>
          <a:xfrm>
            <a:off x="656100" y="1328088"/>
            <a:ext cx="7831800" cy="453900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en" sz="1800">
              <a:solidFill>
                <a:schemeClr val="tx1"/>
              </a:solidFill>
              <a:latin typeface="Inter Medium"/>
            </a:endParaRPr>
          </a:p>
          <a:p>
            <a:pPr algn="ctr"/>
            <a:endParaRPr lang="en" sz="1800">
              <a:solidFill>
                <a:schemeClr val="tx1"/>
              </a:solidFill>
              <a:latin typeface="Inter Medium"/>
            </a:endParaRPr>
          </a:p>
          <a:p>
            <a:pPr algn="ctr">
              <a:spcAft>
                <a:spcPts val="700"/>
              </a:spcAft>
            </a:pPr>
            <a:r>
              <a:rPr lang="en" sz="2400">
                <a:solidFill>
                  <a:schemeClr val="tx1"/>
                </a:solidFill>
                <a:latin typeface="Inter Medium"/>
                <a:sym typeface="Inter SemiBold"/>
              </a:rPr>
              <a:t>²/₃</a:t>
            </a:r>
            <a:r>
              <a:rPr lang="en" sz="2800">
                <a:solidFill>
                  <a:schemeClr val="tx1"/>
                </a:solidFill>
                <a:latin typeface="Inter Medium"/>
                <a:sym typeface="Inter SemiBold"/>
              </a:rPr>
              <a:t> </a:t>
            </a:r>
            <a:r>
              <a:rPr lang="en" sz="1800">
                <a:solidFill>
                  <a:schemeClr val="tx1"/>
                </a:solidFill>
                <a:latin typeface="Inter Medium"/>
                <a:sym typeface="Inter SemiBold"/>
              </a:rPr>
              <a:t>of Singaporeans encountered harmful/misinformative content online</a:t>
            </a:r>
            <a:endParaRPr lang="en-US" sz="1800">
              <a:solidFill>
                <a:schemeClr val="tx1"/>
              </a:solidFill>
              <a:latin typeface="Inter Medium"/>
            </a:endParaRPr>
          </a:p>
          <a:p>
            <a:pPr algn="ctr"/>
            <a:br>
              <a:rPr lang="en-US">
                <a:sym typeface="Inter SemiBold"/>
              </a:rPr>
            </a:br>
            <a:endParaRPr lang="en-US" sz="1800">
              <a:solidFill>
                <a:schemeClr val="tx1"/>
              </a:solidFill>
              <a:latin typeface="Inter Medium"/>
            </a:endParaRPr>
          </a:p>
        </p:txBody>
      </p:sp>
      <p:sp>
        <p:nvSpPr>
          <p:cNvPr id="45" name="Google Shape;147;p16">
            <a:extLst>
              <a:ext uri="{FF2B5EF4-FFF2-40B4-BE49-F238E27FC236}">
                <a16:creationId xmlns:a16="http://schemas.microsoft.com/office/drawing/2014/main" id="{C5E3FEC9-0563-BE49-3971-CBD01DA3AE86}"/>
              </a:ext>
            </a:extLst>
          </p:cNvPr>
          <p:cNvSpPr txBox="1"/>
          <p:nvPr/>
        </p:nvSpPr>
        <p:spPr>
          <a:xfrm>
            <a:off x="3927138" y="3263988"/>
            <a:ext cx="1289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6">
                    <a:lumMod val="95000"/>
                  </a:schemeClr>
                </a:solidFill>
                <a:latin typeface="Inter Medium"/>
                <a:ea typeface="Inter Medium"/>
                <a:cs typeface="Inter Medium"/>
                <a:sym typeface="Inter Medium"/>
              </a:rPr>
              <a:t>ISSUE #2</a:t>
            </a:r>
            <a:endParaRPr sz="900">
              <a:solidFill>
                <a:schemeClr val="accent6">
                  <a:lumMod val="95000"/>
                </a:schemeClr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6" name="Google Shape;148;p16">
            <a:extLst>
              <a:ext uri="{FF2B5EF4-FFF2-40B4-BE49-F238E27FC236}">
                <a16:creationId xmlns:a16="http://schemas.microsoft.com/office/drawing/2014/main" id="{68F53D12-CC06-8032-721D-5D97FF1A4795}"/>
              </a:ext>
            </a:extLst>
          </p:cNvPr>
          <p:cNvSpPr txBox="1"/>
          <p:nvPr/>
        </p:nvSpPr>
        <p:spPr>
          <a:xfrm>
            <a:off x="3227088" y="3457963"/>
            <a:ext cx="26898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200">
                <a:solidFill>
                  <a:schemeClr val="tx1"/>
                </a:solidFill>
                <a:latin typeface="Inter Medium"/>
                <a:ea typeface="Inter Medium"/>
                <a:sym typeface="Inter Medium"/>
              </a:rPr>
              <a:t>Hateful memes fuel division and spread harmful narratives.</a:t>
            </a:r>
            <a:endParaRPr lang="en" sz="1200">
              <a:solidFill>
                <a:schemeClr val="tx1"/>
              </a:solidFill>
              <a:latin typeface="Inter Medium"/>
              <a:ea typeface="Inter Medium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 sz="1200">
              <a:solidFill>
                <a:schemeClr val="accent6">
                  <a:lumMod val="95000"/>
                </a:schemeClr>
              </a:solidFill>
              <a:latin typeface="Inter Medium"/>
              <a:cs typeface="Inter Medium"/>
            </a:endParaRPr>
          </a:p>
        </p:txBody>
      </p:sp>
      <p:sp>
        <p:nvSpPr>
          <p:cNvPr id="48" name="Google Shape;150;p16">
            <a:extLst>
              <a:ext uri="{FF2B5EF4-FFF2-40B4-BE49-F238E27FC236}">
                <a16:creationId xmlns:a16="http://schemas.microsoft.com/office/drawing/2014/main" id="{846CB579-897A-3898-78A9-87D2B1B4E1A9}"/>
              </a:ext>
            </a:extLst>
          </p:cNvPr>
          <p:cNvSpPr txBox="1"/>
          <p:nvPr/>
        </p:nvSpPr>
        <p:spPr>
          <a:xfrm>
            <a:off x="3216305" y="4002987"/>
            <a:ext cx="26898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000">
                <a:solidFill>
                  <a:schemeClr val="accent6">
                    <a:lumMod val="95000"/>
                  </a:schemeClr>
                </a:solidFill>
                <a:latin typeface="Inter Light"/>
                <a:ea typeface="Inter Light"/>
                <a:cs typeface="Inter Light"/>
                <a:sym typeface="Inter Light"/>
              </a:rPr>
              <a:t>Normalize extremist behaviours and ideologies, potentially leading to physical violence</a:t>
            </a:r>
            <a:br>
              <a:rPr lang="en-SG" sz="1000">
                <a:solidFill>
                  <a:schemeClr val="accent6">
                    <a:lumMod val="95000"/>
                  </a:schemeClr>
                </a:solidFill>
                <a:latin typeface="Inter Light"/>
                <a:ea typeface="Inter Light"/>
                <a:cs typeface="Inter Light"/>
                <a:sym typeface="Inter Light"/>
              </a:rPr>
            </a:br>
            <a:endParaRPr lang="en-SG" sz="1000">
              <a:solidFill>
                <a:schemeClr val="accent6">
                  <a:lumMod val="95000"/>
                </a:schemeClr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9" name="Google Shape;151;p16">
            <a:extLst>
              <a:ext uri="{FF2B5EF4-FFF2-40B4-BE49-F238E27FC236}">
                <a16:creationId xmlns:a16="http://schemas.microsoft.com/office/drawing/2014/main" id="{82DC401A-925D-5FD8-E0E0-43C9AACC155A}"/>
              </a:ext>
            </a:extLst>
          </p:cNvPr>
          <p:cNvSpPr txBox="1"/>
          <p:nvPr/>
        </p:nvSpPr>
        <p:spPr>
          <a:xfrm>
            <a:off x="6896000" y="3263988"/>
            <a:ext cx="1289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6">
                    <a:lumMod val="95000"/>
                  </a:schemeClr>
                </a:solidFill>
                <a:latin typeface="Inter Medium"/>
                <a:ea typeface="Inter Medium"/>
                <a:cs typeface="Inter Medium"/>
                <a:sym typeface="Inter Medium"/>
              </a:rPr>
              <a:t>ISSUE #3</a:t>
            </a:r>
            <a:endParaRPr sz="900">
              <a:solidFill>
                <a:schemeClr val="accent6">
                  <a:lumMod val="95000"/>
                </a:schemeClr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0" name="Google Shape;152;p16">
            <a:extLst>
              <a:ext uri="{FF2B5EF4-FFF2-40B4-BE49-F238E27FC236}">
                <a16:creationId xmlns:a16="http://schemas.microsoft.com/office/drawing/2014/main" id="{CBB291D2-67A3-ACC3-F667-B95660917313}"/>
              </a:ext>
            </a:extLst>
          </p:cNvPr>
          <p:cNvSpPr txBox="1"/>
          <p:nvPr/>
        </p:nvSpPr>
        <p:spPr>
          <a:xfrm>
            <a:off x="6195950" y="3457963"/>
            <a:ext cx="26898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200">
                <a:solidFill>
                  <a:schemeClr val="tx1"/>
                </a:solidFill>
                <a:latin typeface="Inter Medium"/>
                <a:ea typeface="Inter Medium"/>
                <a:sym typeface="Inter Medium"/>
              </a:rPr>
              <a:t>Misinformation text classifiers struggle to accurately detect false content.</a:t>
            </a:r>
            <a:endParaRPr lang="en" sz="1200">
              <a:solidFill>
                <a:schemeClr val="tx1"/>
              </a:solidFill>
              <a:latin typeface="Inter Medium"/>
              <a:ea typeface="Inter Medium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 sz="1200">
              <a:solidFill>
                <a:schemeClr val="accent6">
                  <a:lumMod val="95000"/>
                </a:schemeClr>
              </a:solidFill>
              <a:latin typeface="Inter Medium"/>
              <a:cs typeface="Inter Medium"/>
            </a:endParaRPr>
          </a:p>
        </p:txBody>
      </p:sp>
      <p:sp>
        <p:nvSpPr>
          <p:cNvPr id="52" name="Google Shape;154;p16">
            <a:extLst>
              <a:ext uri="{FF2B5EF4-FFF2-40B4-BE49-F238E27FC236}">
                <a16:creationId xmlns:a16="http://schemas.microsoft.com/office/drawing/2014/main" id="{A2E30B07-CE50-554E-5289-AF6C24AD9DB2}"/>
              </a:ext>
            </a:extLst>
          </p:cNvPr>
          <p:cNvSpPr txBox="1"/>
          <p:nvPr/>
        </p:nvSpPr>
        <p:spPr>
          <a:xfrm>
            <a:off x="6195950" y="4003344"/>
            <a:ext cx="2689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SG" sz="1000">
                <a:solidFill>
                  <a:schemeClr val="accent6">
                    <a:lumMod val="95000"/>
                  </a:schemeClr>
                </a:solidFill>
                <a:latin typeface="Inter Light"/>
                <a:ea typeface="Inter Light"/>
                <a:cs typeface="Inter Light"/>
                <a:sym typeface="Inter Light"/>
              </a:rPr>
              <a:t>Unverified information creates a ripple effect of anxiety, creating  confusion and distress.</a:t>
            </a:r>
          </a:p>
        </p:txBody>
      </p:sp>
      <p:sp>
        <p:nvSpPr>
          <p:cNvPr id="53" name="Google Shape;155;p16">
            <a:extLst>
              <a:ext uri="{FF2B5EF4-FFF2-40B4-BE49-F238E27FC236}">
                <a16:creationId xmlns:a16="http://schemas.microsoft.com/office/drawing/2014/main" id="{35CE532D-B3E9-6BAF-3308-181322BD2408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pic>
        <p:nvPicPr>
          <p:cNvPr id="5" name="Picture 4" descr="A couple of pink people with lines on their faces&#10;&#10;AI-generated content may be incorrect.">
            <a:extLst>
              <a:ext uri="{FF2B5EF4-FFF2-40B4-BE49-F238E27FC236}">
                <a16:creationId xmlns:a16="http://schemas.microsoft.com/office/drawing/2014/main" id="{6EB58641-7448-CEBA-185B-23DBD75F7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476" y="2188201"/>
            <a:ext cx="1027300" cy="10273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0A6125A-24D1-6162-CD85-EAB6072B0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338" y="2220085"/>
            <a:ext cx="1027300" cy="102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fake news paper with a red sign&#10;&#10;AI-generated content may be incorrect.">
            <a:extLst>
              <a:ext uri="{FF2B5EF4-FFF2-40B4-BE49-F238E27FC236}">
                <a16:creationId xmlns:a16="http://schemas.microsoft.com/office/drawing/2014/main" id="{79254BC9-7D7D-A4CD-9264-CCC2545D99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5578" y="2332535"/>
            <a:ext cx="882966" cy="8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985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>
          <a:extLst>
            <a:ext uri="{FF2B5EF4-FFF2-40B4-BE49-F238E27FC236}">
              <a16:creationId xmlns:a16="http://schemas.microsoft.com/office/drawing/2014/main" id="{59072D19-C465-C188-27EF-B70F6D637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8">
            <a:extLst>
              <a:ext uri="{FF2B5EF4-FFF2-40B4-BE49-F238E27FC236}">
                <a16:creationId xmlns:a16="http://schemas.microsoft.com/office/drawing/2014/main" id="{80A16BE0-BD0C-0E1A-7F58-E2810454F1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81003" y="383177"/>
            <a:ext cx="6576000" cy="19385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Harmful Meme</a:t>
            </a:r>
            <a:br>
              <a:rPr lang="en"/>
            </a:br>
            <a:r>
              <a:rPr lang="en"/>
              <a:t>Classifier</a:t>
            </a:r>
            <a:endParaRPr/>
          </a:p>
        </p:txBody>
      </p:sp>
      <p:sp>
        <p:nvSpPr>
          <p:cNvPr id="330" name="Google Shape;330;p38">
            <a:extLst>
              <a:ext uri="{FF2B5EF4-FFF2-40B4-BE49-F238E27FC236}">
                <a16:creationId xmlns:a16="http://schemas.microsoft.com/office/drawing/2014/main" id="{FB21DCA5-B01D-931C-4C88-5A9FD230DAC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60923" y="2424987"/>
            <a:ext cx="761616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Identifying, explaining and filtering why harmful memes from social media platforms</a:t>
            </a:r>
            <a:endParaRPr lang="en-SG"/>
          </a:p>
        </p:txBody>
      </p:sp>
      <p:pic>
        <p:nvPicPr>
          <p:cNvPr id="331" name="Google Shape;331;p38">
            <a:extLst>
              <a:ext uri="{FF2B5EF4-FFF2-40B4-BE49-F238E27FC236}">
                <a16:creationId xmlns:a16="http://schemas.microsoft.com/office/drawing/2014/main" id="{C47D58A3-3DFD-C989-0EE5-223B03DAD80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60300" y="2915375"/>
            <a:ext cx="2223400" cy="22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8">
            <a:extLst>
              <a:ext uri="{FF2B5EF4-FFF2-40B4-BE49-F238E27FC236}">
                <a16:creationId xmlns:a16="http://schemas.microsoft.com/office/drawing/2014/main" id="{9E38049C-C97E-8472-EE1E-B428F67AB44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106831" y="3011926"/>
            <a:ext cx="2673612" cy="6031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8">
            <a:extLst>
              <a:ext uri="{FF2B5EF4-FFF2-40B4-BE49-F238E27FC236}">
                <a16:creationId xmlns:a16="http://schemas.microsoft.com/office/drawing/2014/main" id="{9E33C19F-C43A-F7D6-6846-EA6F382CD28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3604" y="3258544"/>
            <a:ext cx="2763565" cy="62348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0204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7D8AC-46DA-2210-52A1-9C300C355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24;p47">
            <a:extLst>
              <a:ext uri="{FF2B5EF4-FFF2-40B4-BE49-F238E27FC236}">
                <a16:creationId xmlns:a16="http://schemas.microsoft.com/office/drawing/2014/main" id="{91800B29-D30C-104D-FCE9-6E6D50C9E4F9}"/>
              </a:ext>
            </a:extLst>
          </p:cNvPr>
          <p:cNvSpPr txBox="1">
            <a:spLocks/>
          </p:cNvSpPr>
          <p:nvPr/>
        </p:nvSpPr>
        <p:spPr>
          <a:xfrm>
            <a:off x="663995" y="181438"/>
            <a:ext cx="4848530" cy="777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SG"/>
              <a:t>Primary Dataset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45AD3ABF-F3D9-CD4E-E817-ABA0DE15F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167" y="2851310"/>
            <a:ext cx="3090115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F6F5EC"/>
                </a:solidFill>
                <a:effectLst/>
                <a:latin typeface="Inter" panose="020F0502020204030204" pitchFamily="34" charset="0"/>
              </a:rPr>
              <a:t>FACEBOOK HATEFUL MEME DATASET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F6F5EC"/>
                </a:solidFill>
                <a:effectLst/>
                <a:latin typeface="Inter" panose="020F0502020204030204" pitchFamily="34" charset="0"/>
              </a:rPr>
              <a:t>Data Quality: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6F5EC"/>
                </a:solidFill>
                <a:effectLst/>
                <a:latin typeface="Inter" panose="020F0502020204030204" pitchFamily="34" charset="0"/>
              </a:rPr>
              <a:t>Relatively Clean</a:t>
            </a:r>
            <a:endParaRPr kumimoji="0" lang="en-US" altLang="en-US" b="1" i="0" u="none" strike="noStrike" cap="none" normalizeH="0" baseline="0">
              <a:ln>
                <a:noFill/>
              </a:ln>
              <a:solidFill>
                <a:srgbClr val="F6F5EC"/>
              </a:solidFill>
              <a:effectLst/>
              <a:latin typeface="Inter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F6F5EC"/>
                </a:solidFill>
                <a:effectLst/>
                <a:latin typeface="Inter" panose="020F0502020204030204" pitchFamily="34" charset="0"/>
              </a:rPr>
              <a:t>Columns: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6F5EC"/>
                </a:solidFill>
                <a:effectLst/>
                <a:latin typeface="Inter" panose="020F0502020204030204" pitchFamily="34" charset="0"/>
              </a:rPr>
              <a:t>ID, Image, Text, Label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F6F5EC"/>
                </a:solidFill>
                <a:effectLst/>
                <a:latin typeface="Inter" panose="020F0502020204030204" pitchFamily="34" charset="0"/>
              </a:rPr>
              <a:t>Rows: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6F5EC"/>
                </a:solidFill>
                <a:effectLst/>
                <a:latin typeface="Inter" panose="020F0502020204030204" pitchFamily="34" charset="0"/>
              </a:rPr>
              <a:t>~10K Rows</a:t>
            </a:r>
            <a:endParaRPr kumimoji="0" lang="en-US" altLang="en-US" b="1" i="0" u="none" strike="noStrike" cap="none" normalizeH="0" baseline="0">
              <a:ln>
                <a:noFill/>
              </a:ln>
              <a:solidFill>
                <a:srgbClr val="F6F5EC"/>
              </a:solidFill>
              <a:effectLst/>
              <a:latin typeface="Inter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F6F5EC"/>
                </a:solidFill>
                <a:effectLst/>
                <a:latin typeface="Inter" panose="020F0502020204030204" pitchFamily="34" charset="0"/>
              </a:rPr>
              <a:t>Source: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6F5EC"/>
                </a:solidFill>
                <a:effectLst/>
                <a:latin typeface="Inter" panose="020F0502020204030204" pitchFamily="34" charset="0"/>
              </a:rPr>
              <a:t>Kaggle Datasets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9A41EEEF-1967-1001-4E3F-C7C98F380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680" y="1590278"/>
            <a:ext cx="2200580" cy="123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CCBC2A-A7BA-FA6C-852E-E87D2C224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454" y="958697"/>
            <a:ext cx="5731546" cy="373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59394"/>
      </p:ext>
    </p:extLst>
  </p:cSld>
  <p:clrMapOvr>
    <a:masterClrMapping/>
  </p:clrMapOvr>
</p:sld>
</file>

<file path=ppt/theme/theme1.xml><?xml version="1.0" encoding="utf-8"?>
<a:theme xmlns:a="http://schemas.openxmlformats.org/drawingml/2006/main" name="Antivirus Software Pitch Deck by Slidesgo">
  <a:themeElements>
    <a:clrScheme name="Simple Light">
      <a:dk1>
        <a:srgbClr val="FFFFFF"/>
      </a:dk1>
      <a:lt1>
        <a:srgbClr val="140633"/>
      </a:lt1>
      <a:dk2>
        <a:srgbClr val="140749"/>
      </a:dk2>
      <a:lt2>
        <a:srgbClr val="2185C4"/>
      </a:lt2>
      <a:accent1>
        <a:srgbClr val="40B7E6"/>
      </a:accent1>
      <a:accent2>
        <a:srgbClr val="66D5FF"/>
      </a:accent2>
      <a:accent3>
        <a:srgbClr val="7475D6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2123</Words>
  <Application>Microsoft Macintosh PowerPoint</Application>
  <PresentationFormat>On-screen Show (16:9)</PresentationFormat>
  <Paragraphs>370</Paragraphs>
  <Slides>51</Slides>
  <Notes>8</Notes>
  <HiddenSlides>5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3" baseType="lpstr">
      <vt:lpstr>Calibri</vt:lpstr>
      <vt:lpstr>Exo 2</vt:lpstr>
      <vt:lpstr>Bebas Neue</vt:lpstr>
      <vt:lpstr>Inter Medium</vt:lpstr>
      <vt:lpstr>Inter Light</vt:lpstr>
      <vt:lpstr>Inter SemiBold</vt:lpstr>
      <vt:lpstr>Arial</vt:lpstr>
      <vt:lpstr>Segoe UI</vt:lpstr>
      <vt:lpstr>Archivo</vt:lpstr>
      <vt:lpstr>Arial Unicode MS</vt:lpstr>
      <vt:lpstr>Inter</vt:lpstr>
      <vt:lpstr>Antivirus Software Pitch Deck by Slidesgo</vt:lpstr>
      <vt:lpstr>POSEIDON AI</vt:lpstr>
      <vt:lpstr>PowerPoint Presentation</vt:lpstr>
      <vt:lpstr>As a parent we are concerned about what our kids view on social media</vt:lpstr>
      <vt:lpstr>PowerPoint Presentation</vt:lpstr>
      <vt:lpstr>BUT THIS COMES UP !!!</vt:lpstr>
      <vt:lpstr>PowerPoint Presentation</vt:lpstr>
      <vt:lpstr>PowerPoint Presentation</vt:lpstr>
      <vt:lpstr>Harmful Meme Classifier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Deep Fake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Fake News Classifier</vt:lpstr>
      <vt:lpstr>PowerPoint Presentation</vt:lpstr>
      <vt:lpstr>PowerPoint Presentation</vt:lpstr>
      <vt:lpstr>Findings</vt:lpstr>
      <vt:lpstr>PowerPoint Presentation</vt:lpstr>
      <vt:lpstr>PowerPoint Presentation</vt:lpstr>
      <vt:lpstr>ROC and PRC</vt:lpstr>
      <vt:lpstr>Mental Health Classifier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Karthik Gangula</cp:lastModifiedBy>
  <cp:revision>1</cp:revision>
  <dcterms:modified xsi:type="dcterms:W3CDTF">2025-02-16T14:04:44Z</dcterms:modified>
</cp:coreProperties>
</file>